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4" r:id="rId2"/>
    <p:sldId id="279" r:id="rId3"/>
    <p:sldId id="281" r:id="rId4"/>
    <p:sldId id="264" r:id="rId5"/>
    <p:sldId id="262" r:id="rId6"/>
    <p:sldId id="291" r:id="rId7"/>
    <p:sldId id="294" r:id="rId8"/>
    <p:sldId id="270" r:id="rId9"/>
    <p:sldId id="276" r:id="rId10"/>
    <p:sldId id="278" r:id="rId11"/>
    <p:sldId id="282" r:id="rId12"/>
    <p:sldId id="286" r:id="rId13"/>
    <p:sldId id="287" r:id="rId14"/>
    <p:sldId id="288" r:id="rId15"/>
    <p:sldId id="289" r:id="rId16"/>
    <p:sldId id="290" r:id="rId17"/>
    <p:sldId id="284" r:id="rId18"/>
    <p:sldId id="295" r:id="rId19"/>
    <p:sldId id="296" r:id="rId20"/>
    <p:sldId id="297" r:id="rId21"/>
    <p:sldId id="298" r:id="rId22"/>
    <p:sldId id="305" r:id="rId23"/>
    <p:sldId id="299" r:id="rId24"/>
    <p:sldId id="300" r:id="rId25"/>
    <p:sldId id="301" r:id="rId26"/>
    <p:sldId id="302" r:id="rId27"/>
    <p:sldId id="303" r:id="rId28"/>
    <p:sldId id="306" r:id="rId29"/>
    <p:sldId id="318" r:id="rId30"/>
    <p:sldId id="314" r:id="rId31"/>
    <p:sldId id="315" r:id="rId32"/>
    <p:sldId id="316" r:id="rId33"/>
    <p:sldId id="340" r:id="rId34"/>
    <p:sldId id="341" r:id="rId35"/>
    <p:sldId id="343" r:id="rId36"/>
    <p:sldId id="342" r:id="rId37"/>
    <p:sldId id="344" r:id="rId38"/>
    <p:sldId id="345" r:id="rId39"/>
    <p:sldId id="324" r:id="rId40"/>
    <p:sldId id="325" r:id="rId41"/>
    <p:sldId id="338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D889-99CE-45AE-9A0F-3E68900674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BD83-0123-4421-A90C-2F94ED166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DBD83-0123-4421-A90C-2F94ED166A3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DBD83-0123-4421-A90C-2F94ED166A3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81FC-B524-47BC-BE90-52ECDAD2B0B3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1572-E2DE-438F-80B7-8791EF2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rf.com/photo_11297779_baby-arrival-announcement-with-clothes-line-and-birds-holding-a-banne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79646"/>
                </a:solidFill>
                <a:latin typeface="Arial Black" pitchFamily="34" charset="0"/>
                <a:cs typeface="Times New Roman" pitchFamily="18" charset="0"/>
              </a:rPr>
              <a:t>WELCOME TO BI- MONTHLY SCIENTIFIC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en-US" dirty="0" smtClean="0">
                <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Momtazul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Hoque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Assistant Professor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Dept. of pediatric surgery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SSMC &amp; MH, Dhaka.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60888"/>
            <a:ext cx="39624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Baby_cartoon : Baby arrival announcement with clothes line and birds holding a banner Stock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481138"/>
            <a:ext cx="3962400" cy="309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 Black" pitchFamily="34" charset="0"/>
              </a:rPr>
              <a:t>TREATMENT OPTIONS…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33600"/>
            <a:ext cx="7732712" cy="39989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POSTERIOR/ PROXIMAL VARIETY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</a:rPr>
              <a:t>Snodgrass procedure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</a:rPr>
              <a:t>Transverse </a:t>
            </a:r>
            <a:r>
              <a:rPr lang="en-US" sz="2400" dirty="0" err="1" smtClean="0">
                <a:latin typeface="Times New Roman" pitchFamily="18" charset="0"/>
              </a:rPr>
              <a:t>prepucial</a:t>
            </a:r>
            <a:r>
              <a:rPr lang="en-US" sz="2400" dirty="0" smtClean="0">
                <a:latin typeface="Times New Roman" pitchFamily="18" charset="0"/>
              </a:rPr>
              <a:t> flap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Hadidi</a:t>
            </a:r>
            <a:r>
              <a:rPr lang="en-US" sz="2400" dirty="0" smtClean="0">
                <a:latin typeface="Times New Roman" pitchFamily="18" charset="0"/>
              </a:rPr>
              <a:t> procedure</a:t>
            </a:r>
            <a:endParaRPr lang="en-US" sz="20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TWO STAGED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dirty="0" err="1" smtClean="0">
                <a:latin typeface="Times New Roman" pitchFamily="18" charset="0"/>
              </a:rPr>
              <a:t>Buccal</a:t>
            </a:r>
            <a:r>
              <a:rPr lang="en-US" sz="2400" dirty="0" smtClean="0">
                <a:latin typeface="Times New Roman" pitchFamily="18" charset="0"/>
              </a:rPr>
              <a:t> mucosal graft</a:t>
            </a:r>
            <a:endParaRPr lang="en-US" sz="2400" dirty="0">
              <a:latin typeface="Times New Roman" pitchFamily="18" charset="0"/>
            </a:endParaRP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dirty="0" err="1" smtClean="0">
                <a:latin typeface="Times New Roman" pitchFamily="18" charset="0"/>
              </a:rPr>
              <a:t>Braka</a:t>
            </a:r>
            <a:r>
              <a:rPr lang="en-US" sz="2400" dirty="0" smtClean="0">
                <a:latin typeface="Times New Roman" pitchFamily="18" charset="0"/>
              </a:rPr>
              <a:t>  procedure</a:t>
            </a:r>
            <a:endParaRPr lang="en-US" sz="2000" dirty="0" smtClean="0">
              <a:latin typeface="Times New Roman" pitchFamily="18" charset="0"/>
            </a:endParaRPr>
          </a:p>
          <a:p>
            <a:pPr lvl="2">
              <a:buNone/>
            </a:pPr>
            <a:endParaRPr lang="en-US" sz="1600" dirty="0" smtClean="0">
              <a:latin typeface="Times New Roman" pitchFamily="18" charset="0"/>
            </a:endParaRPr>
          </a:p>
          <a:p>
            <a:pPr lvl="1">
              <a:buNone/>
            </a:pPr>
            <a:endParaRPr lang="en-US" sz="2400" dirty="0">
              <a:latin typeface="Times New Roman" pitchFamily="18" charset="0"/>
            </a:endParaRPr>
          </a:p>
          <a:p>
            <a:pPr lvl="1">
              <a:buFont typeface="Wingdings" pitchFamily="2" charset="2"/>
              <a:buBlip>
                <a:blip r:embed="rId2"/>
              </a:buBlip>
            </a:pPr>
            <a:endParaRPr lang="en-US" sz="2400" dirty="0"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Arial Black" pitchFamily="34" charset="0"/>
              </a:rPr>
              <a:t>TIME  OF SURGERY	:</a:t>
            </a:r>
            <a:endParaRPr lang="en-US" sz="40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All the steps of surgical correction including correction of complication(if any) before school going.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Usually within 6–18 months of age.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Arial Black" pitchFamily="34" charset="0"/>
              </a:rPr>
              <a:t>ESSENTIAL CONSIDERATIONS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 selection of patient for appropriate procedure.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Skilled &amp;Experienced surgical approach.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 of bleeding ( tourniquet, Epinephrine, correct tissue plane)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2290" name="Picture 2" descr="D:\Samid Vai (5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9327"/>
            <a:ext cx="4038600" cy="2687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 Black" pitchFamily="34" charset="0"/>
              </a:rPr>
              <a:t>ESSENTIAL CONSIDERATIONS   </a:t>
            </a:r>
            <a:r>
              <a:rPr lang="en-US" sz="1800" dirty="0" smtClean="0">
                <a:solidFill>
                  <a:schemeClr val="accent6"/>
                </a:solidFill>
                <a:latin typeface="Arial Black" pitchFamily="34" charset="0"/>
              </a:rPr>
              <a:t>Cont.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63713"/>
            <a:ext cx="4040188" cy="82708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FINER INSTRUMENTS: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Fox scissors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Needle holder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Iris forceps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Fine mosquito </a:t>
            </a:r>
          </a:p>
          <a:p>
            <a:pPr marL="457200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forceps</a:t>
            </a:r>
          </a:p>
          <a:p>
            <a:pPr marL="457200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  Skin hook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:\100OLYMP\P10100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5791199" cy="433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 Black" pitchFamily="34" charset="0"/>
              </a:rPr>
              <a:t>ESSENTIAL CONSIDERATIONS   </a:t>
            </a:r>
            <a:r>
              <a:rPr lang="en-US" sz="1800" dirty="0" smtClean="0">
                <a:solidFill>
                  <a:schemeClr val="accent6"/>
                </a:solidFill>
                <a:latin typeface="Arial Black" pitchFamily="34" charset="0"/>
              </a:rPr>
              <a:t>Cont.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SUTURE MATERIALS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4040188" cy="395128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Vicryl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6-0, 7-0, 8-0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(for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neourethra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skin)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5-0/6-0.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(for fixation of catheter,      stay suture)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:\DCIM\100OLYMP\P10100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209800"/>
            <a:ext cx="437900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rial Black" pitchFamily="34" charset="0"/>
              </a:rPr>
              <a:t>ESSENTIAL CONSIDERATIONS   </a:t>
            </a:r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Cont.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MAGNIFICATION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Loupe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Magnifying  glass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light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100OLYMP\P10100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039" y="1828800"/>
            <a:ext cx="4722761" cy="353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Arial Black" pitchFamily="34" charset="0"/>
              </a:rPr>
              <a:t>ESSENTIAL CONSIDERATIONS   </a:t>
            </a:r>
            <a:r>
              <a:rPr lang="en-US" sz="2000" dirty="0" smtClean="0">
                <a:solidFill>
                  <a:schemeClr val="accent6"/>
                </a:solidFill>
                <a:latin typeface="Arial Black" pitchFamily="34" charset="0"/>
              </a:rPr>
              <a:t>Cont.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Marker pen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Catheter(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feeding tube size 6 Fr, 8 Fr.)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Antibiotics,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Adequate analgesic.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:\DCIM\100OLYMP\P10100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3768" r="21030"/>
          <a:stretch>
            <a:fillRect/>
          </a:stretch>
        </p:blipFill>
        <p:spPr bwMode="auto">
          <a:xfrm>
            <a:off x="4267200" y="2209800"/>
            <a:ext cx="1600200" cy="2169013"/>
          </a:xfrm>
          <a:prstGeom prst="rect">
            <a:avLst/>
          </a:prstGeom>
          <a:noFill/>
        </p:spPr>
      </p:pic>
      <p:pic>
        <p:nvPicPr>
          <p:cNvPr id="1027" name="Picture 3" descr="I:\DCIM\100OLYMP\P101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3146274" cy="2354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 Black" pitchFamily="34" charset="0"/>
              </a:rPr>
              <a:t>COMPLICATIONS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Bleeding &amp; hematoma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err="1" smtClean="0">
                <a:latin typeface="Times New Roman" pitchFamily="18" charset="0"/>
              </a:rPr>
              <a:t>Meatal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stenosis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u="sng" dirty="0" err="1" smtClean="0">
                <a:latin typeface="Times New Roman" pitchFamily="18" charset="0"/>
              </a:rPr>
              <a:t>Urethrocutaneous</a:t>
            </a:r>
            <a:r>
              <a:rPr lang="en-US" sz="2400" b="1" u="sng" dirty="0" smtClean="0">
                <a:latin typeface="Times New Roman" pitchFamily="18" charset="0"/>
              </a:rPr>
              <a:t> fistula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 Infection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Urethral </a:t>
            </a:r>
            <a:r>
              <a:rPr lang="en-US" sz="2400" b="1" dirty="0" err="1" smtClean="0">
                <a:latin typeface="Times New Roman" pitchFamily="18" charset="0"/>
              </a:rPr>
              <a:t>diverticula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Recurrent curvature / stricture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Failed </a:t>
            </a:r>
            <a:r>
              <a:rPr lang="en-US" sz="2400" b="1" dirty="0" err="1" smtClean="0">
                <a:latin typeface="Times New Roman" pitchFamily="18" charset="0"/>
              </a:rPr>
              <a:t>urethroplasty</a:t>
            </a:r>
            <a:r>
              <a:rPr lang="en-US" sz="2400" b="1" dirty="0" smtClean="0">
                <a:latin typeface="Times New Roman" pitchFamily="18" charset="0"/>
              </a:rPr>
              <a:t>(total / partial disruption)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PICTURE GALLERY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 descr="H:\100OLYMP\P101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660" r="16981" b="11414"/>
          <a:stretch>
            <a:fillRect/>
          </a:stretch>
        </p:blipFill>
        <p:spPr bwMode="auto">
          <a:xfrm>
            <a:off x="241147" y="1797334"/>
            <a:ext cx="4483253" cy="3841466"/>
          </a:xfrm>
          <a:prstGeom prst="rect">
            <a:avLst/>
          </a:prstGeom>
          <a:noFill/>
        </p:spPr>
      </p:pic>
      <p:pic>
        <p:nvPicPr>
          <p:cNvPr id="3075" name="Picture 3" descr="H:\100OLYMP\P101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528" t="2851" r="15094" b="16457"/>
          <a:stretch>
            <a:fillRect/>
          </a:stretch>
        </p:blipFill>
        <p:spPr bwMode="auto">
          <a:xfrm>
            <a:off x="4800600" y="1524000"/>
            <a:ext cx="38862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4343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Appearance of </a:t>
            </a:r>
            <a:r>
              <a:rPr lang="en-US" b="1" dirty="0" err="1" smtClean="0"/>
              <a:t>hypospadic</a:t>
            </a:r>
            <a:r>
              <a:rPr lang="en-US" b="1" dirty="0" smtClean="0"/>
              <a:t> penis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Meatus</a:t>
            </a:r>
            <a:r>
              <a:rPr lang="en-US" b="1" dirty="0" smtClean="0"/>
              <a:t> at corona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Stay suture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100OLYMP\P101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236"/>
            <a:ext cx="4038600" cy="3021890"/>
          </a:xfrm>
          <a:prstGeom prst="rect">
            <a:avLst/>
          </a:prstGeom>
          <a:noFill/>
        </p:spPr>
      </p:pic>
      <p:pic>
        <p:nvPicPr>
          <p:cNvPr id="4099" name="Picture 3" descr="H:\100OLYMP\P101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2236"/>
            <a:ext cx="4038600" cy="302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 Black" pitchFamily="34" charset="0"/>
              </a:rPr>
              <a:t>HYPOSPADIAS SURGERY- </a:t>
            </a:r>
            <a:br>
              <a:rPr lang="en-US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O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UR</a:t>
            </a:r>
            <a:r>
              <a:rPr lang="en-US" sz="40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EXPERIENCE</a:t>
            </a:r>
            <a:r>
              <a:rPr lang="en-US" sz="40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br>
              <a:rPr lang="en-US" sz="40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IN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LAST FOUR YEARS AT SSMC &amp; MH.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(2009-2013)</a:t>
            </a:r>
            <a:endParaRPr 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Marking of sub coronal collar &amp; urethral plate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100OLYMP\P101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236"/>
            <a:ext cx="4038600" cy="3021890"/>
          </a:xfrm>
          <a:prstGeom prst="rect">
            <a:avLst/>
          </a:prstGeom>
          <a:noFill/>
        </p:spPr>
      </p:pic>
      <p:pic>
        <p:nvPicPr>
          <p:cNvPr id="5123" name="Picture 3" descr="H:\100OLYMP\P101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2236"/>
            <a:ext cx="4038600" cy="302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Dessection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:\100OLYMP\P101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548" t="41427" r="27436" b="13317"/>
          <a:stretch>
            <a:fillRect/>
          </a:stretch>
        </p:blipFill>
        <p:spPr bwMode="auto">
          <a:xfrm>
            <a:off x="1524000" y="1219199"/>
            <a:ext cx="6096000" cy="54279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2895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Glans</a:t>
            </a:r>
            <a:r>
              <a:rPr lang="en-US" sz="2000" b="1" dirty="0" smtClean="0"/>
              <a:t> wing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Urethral plate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2895600"/>
            <a:ext cx="68580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486400" y="2743200"/>
            <a:ext cx="685800" cy="228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of new urethra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(by 7/0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vicryl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Samid Vai (1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28800"/>
            <a:ext cx="6519163" cy="43394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8600" y="5040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urethra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305300" y="4762500"/>
            <a:ext cx="457200" cy="228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suturing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:\100OLYMP\P101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828799"/>
            <a:ext cx="6477000" cy="4844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Glanuloplasty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completed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100OLYMP\P101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600200"/>
            <a:ext cx="6024071" cy="450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Dorsal split &amp; skin suturing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100OLYMP\P1010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7284" r="18868" b="18979"/>
          <a:stretch>
            <a:fillRect/>
          </a:stretch>
        </p:blipFill>
        <p:spPr bwMode="auto">
          <a:xfrm>
            <a:off x="762000" y="1600200"/>
            <a:ext cx="3657600" cy="5057052"/>
          </a:xfrm>
          <a:prstGeom prst="rect">
            <a:avLst/>
          </a:prstGeom>
          <a:noFill/>
        </p:spPr>
      </p:pic>
      <p:pic>
        <p:nvPicPr>
          <p:cNvPr id="9220" name="Picture 4" descr="H:\100OLYMP\P1010073.JPG"/>
          <p:cNvPicPr>
            <a:picLocks noChangeAspect="1" noChangeArrowheads="1"/>
          </p:cNvPicPr>
          <p:nvPr/>
        </p:nvPicPr>
        <p:blipFill>
          <a:blip r:embed="rId3" cstate="print"/>
          <a:srcRect l="18187" r="15583" b="14091"/>
          <a:stretch>
            <a:fillRect/>
          </a:stretch>
        </p:blipFill>
        <p:spPr bwMode="auto">
          <a:xfrm>
            <a:off x="4701309" y="1371600"/>
            <a:ext cx="439650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Final looking just after operation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3" name="Picture 3" descr="H:\100OLYMP\P101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340" t="20025" r="12127" b="15910"/>
          <a:stretch>
            <a:fillRect/>
          </a:stretch>
        </p:blipFill>
        <p:spPr bwMode="auto">
          <a:xfrm>
            <a:off x="1371600" y="1447799"/>
            <a:ext cx="6629400" cy="533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Dressing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7" name="Picture 3" descr="D:\Samid Vai (8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682153"/>
            <a:ext cx="7203387" cy="4794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Sub coronal variety with marked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chordee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(a boy of 15 yrs)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3" name="Picture 3" descr="D:\Samid Vai (20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755" t="17781" r="18868" b="17011"/>
          <a:stretch>
            <a:fillRect/>
          </a:stretch>
        </p:blipFill>
        <p:spPr bwMode="auto">
          <a:xfrm>
            <a:off x="4724400" y="3936206"/>
            <a:ext cx="4038600" cy="2902744"/>
          </a:xfrm>
          <a:prstGeom prst="rect">
            <a:avLst/>
          </a:prstGeom>
          <a:noFill/>
        </p:spPr>
      </p:pic>
      <p:pic>
        <p:nvPicPr>
          <p:cNvPr id="15364" name="Picture 4" descr="D:\Samid Vai (19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981" t="12111" r="18868" b="14176"/>
          <a:stretch>
            <a:fillRect/>
          </a:stretch>
        </p:blipFill>
        <p:spPr bwMode="auto">
          <a:xfrm>
            <a:off x="773723" y="1143000"/>
            <a:ext cx="3417277" cy="2438400"/>
          </a:xfrm>
          <a:prstGeom prst="rect">
            <a:avLst/>
          </a:prstGeom>
          <a:noFill/>
        </p:spPr>
      </p:pic>
      <p:pic>
        <p:nvPicPr>
          <p:cNvPr id="15365" name="Picture 5" descr="D:\Samid Vai (193).JPG"/>
          <p:cNvPicPr>
            <a:picLocks noChangeAspect="1" noChangeArrowheads="1"/>
          </p:cNvPicPr>
          <p:nvPr/>
        </p:nvPicPr>
        <p:blipFill>
          <a:blip r:embed="rId4" cstate="print"/>
          <a:srcRect l="16949" r="16949" b="-5094"/>
          <a:stretch>
            <a:fillRect/>
          </a:stretch>
        </p:blipFill>
        <p:spPr bwMode="auto">
          <a:xfrm>
            <a:off x="838200" y="3657599"/>
            <a:ext cx="3429000" cy="3352801"/>
          </a:xfrm>
          <a:prstGeom prst="rect">
            <a:avLst/>
          </a:prstGeom>
          <a:noFill/>
        </p:spPr>
      </p:pic>
      <p:pic>
        <p:nvPicPr>
          <p:cNvPr id="15366" name="Picture 6" descr="D:\Samid Vai (199).JPG"/>
          <p:cNvPicPr>
            <a:picLocks noChangeAspect="1" noChangeArrowheads="1"/>
          </p:cNvPicPr>
          <p:nvPr/>
        </p:nvPicPr>
        <p:blipFill>
          <a:blip r:embed="rId5" cstate="print"/>
          <a:srcRect l="16638" r="16812" b="16667"/>
          <a:stretch>
            <a:fillRect/>
          </a:stretch>
        </p:blipFill>
        <p:spPr bwMode="auto">
          <a:xfrm>
            <a:off x="5029200" y="1066800"/>
            <a:ext cx="36576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3364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Tube formation &amp; </a:t>
            </a:r>
            <a:r>
              <a:rPr lang="en-US" b="1" dirty="0" err="1" smtClean="0"/>
              <a:t>glanuloplasty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Chordee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00200" y="4876800"/>
            <a:ext cx="68580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6488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Immediate after operation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 operative view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rescent photo\P101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755" t="7895" r="13208"/>
          <a:stretch>
            <a:fillRect/>
          </a:stretch>
        </p:blipFill>
        <p:spPr bwMode="auto">
          <a:xfrm>
            <a:off x="228600" y="1583582"/>
            <a:ext cx="4191000" cy="4373798"/>
          </a:xfrm>
          <a:prstGeom prst="rect">
            <a:avLst/>
          </a:prstGeom>
          <a:noFill/>
        </p:spPr>
      </p:pic>
      <p:pic>
        <p:nvPicPr>
          <p:cNvPr id="5123" name="Picture 3" descr="D:\rescent photo\P1010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321" t="7895" r="15094"/>
          <a:stretch>
            <a:fillRect/>
          </a:stretch>
        </p:blipFill>
        <p:spPr bwMode="auto">
          <a:xfrm>
            <a:off x="4648200" y="1570862"/>
            <a:ext cx="4587480" cy="4296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 5</a:t>
            </a:r>
            <a:r>
              <a:rPr lang="en-US" b="1" baseline="30000" dirty="0" smtClean="0"/>
              <a:t>th</a:t>
            </a:r>
            <a:r>
              <a:rPr lang="en-US" b="1" dirty="0" smtClean="0"/>
              <a:t> pod  after removing of dressing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72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 7th</a:t>
            </a:r>
            <a:r>
              <a:rPr lang="en-US" b="1" baseline="30000" dirty="0" smtClean="0"/>
              <a:t>th</a:t>
            </a:r>
            <a:r>
              <a:rPr lang="en-US" b="1" dirty="0" smtClean="0"/>
              <a:t> pod  after removing of tube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Arial Black" pitchFamily="34" charset="0"/>
              </a:rPr>
              <a:t>HYPOSPADIAS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</a:rPr>
              <a:t>Hypo- below</a:t>
            </a:r>
            <a:r>
              <a:rPr lang="en-US" sz="2800" dirty="0" smtClean="0">
                <a:latin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Spadon</a:t>
            </a:r>
            <a:r>
              <a:rPr lang="en-US" sz="2800" dirty="0">
                <a:latin typeface="Times New Roman" pitchFamily="18" charset="0"/>
              </a:rPr>
              <a:t>- orifice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</a:rPr>
              <a:t>Urethral </a:t>
            </a:r>
            <a:r>
              <a:rPr lang="en-US" sz="2800" dirty="0" err="1">
                <a:latin typeface="Times New Roman" pitchFamily="18" charset="0"/>
              </a:rPr>
              <a:t>meatus</a:t>
            </a:r>
            <a:r>
              <a:rPr lang="en-US" sz="2800" dirty="0">
                <a:latin typeface="Times New Roman" pitchFamily="18" charset="0"/>
              </a:rPr>
              <a:t> opens on ventral side of the penis, proximal to the tip of </a:t>
            </a:r>
            <a:r>
              <a:rPr lang="en-US" sz="2800" dirty="0" err="1">
                <a:latin typeface="Times New Roman" pitchFamily="18" charset="0"/>
              </a:rPr>
              <a:t>glans</a:t>
            </a:r>
            <a:r>
              <a:rPr lang="en-US" sz="2800" dirty="0">
                <a:latin typeface="Times New Roman" pitchFamily="18" charset="0"/>
              </a:rPr>
              <a:t> penis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</a:rPr>
              <a:t>Incidence	……..</a:t>
            </a:r>
            <a:r>
              <a:rPr lang="en-US" sz="2800" dirty="0" smtClean="0">
                <a:latin typeface="Times New Roman" pitchFamily="18" charset="0"/>
              </a:rPr>
              <a:t>1/300 </a:t>
            </a:r>
            <a:r>
              <a:rPr lang="en-US" sz="2800" dirty="0">
                <a:latin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</a:rPr>
              <a:t>1/400</a:t>
            </a:r>
            <a:endParaRPr lang="en-US" sz="2800" dirty="0">
              <a:latin typeface="Times New Roman" pitchFamily="18" charset="0"/>
            </a:endParaRPr>
          </a:p>
          <a:p>
            <a:pPr>
              <a:buSzTx/>
              <a:buFont typeface="Wingdings" pitchFamily="2" charset="2"/>
              <a:buNone/>
            </a:pPr>
            <a:endParaRPr lang="en-US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" name="Picture 2" descr="C:\Users\user\Documents\DSC05251.JPG"/>
          <p:cNvPicPr>
            <a:picLocks noChangeAspect="1" noChangeArrowheads="1"/>
          </p:cNvPicPr>
          <p:nvPr/>
        </p:nvPicPr>
        <p:blipFill>
          <a:blip r:embed="rId3" cstate="print"/>
          <a:srcRect l="27692" t="11559" r="18462" b="32960"/>
          <a:stretch>
            <a:fillRect/>
          </a:stretch>
        </p:blipFill>
        <p:spPr bwMode="auto">
          <a:xfrm>
            <a:off x="4648200" y="4049486"/>
            <a:ext cx="3429000" cy="2351314"/>
          </a:xfrm>
          <a:prstGeom prst="rect">
            <a:avLst/>
          </a:prstGeom>
          <a:noFill/>
        </p:spPr>
      </p:pic>
      <p:pic>
        <p:nvPicPr>
          <p:cNvPr id="1027" name="Picture 3" descr="C:\Users\user\Documents\DSC05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51782"/>
            <a:ext cx="3429000" cy="228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Re-do surgery for failed case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rescent photo\P101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2641" r="15094" b="16457"/>
          <a:stretch>
            <a:fillRect/>
          </a:stretch>
        </p:blipFill>
        <p:spPr bwMode="auto">
          <a:xfrm>
            <a:off x="152400" y="1740219"/>
            <a:ext cx="4495800" cy="4774581"/>
          </a:xfrm>
          <a:prstGeom prst="rect">
            <a:avLst/>
          </a:prstGeom>
          <a:noFill/>
        </p:spPr>
      </p:pic>
      <p:pic>
        <p:nvPicPr>
          <p:cNvPr id="1027" name="Picture 3" descr="D:\rescent photo\P101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981" r="24528" b="16457"/>
          <a:stretch>
            <a:fillRect/>
          </a:stretch>
        </p:blipFill>
        <p:spPr bwMode="auto">
          <a:xfrm>
            <a:off x="4772930" y="1752601"/>
            <a:ext cx="4371070" cy="4671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8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Meatal</a:t>
            </a:r>
            <a:r>
              <a:rPr lang="en-US" b="1" dirty="0" smtClean="0"/>
              <a:t> orifice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5400000" flipH="1" flipV="1">
            <a:off x="1600200" y="3124200"/>
            <a:ext cx="457200" cy="10668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495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Buccal</a:t>
            </a:r>
            <a:r>
              <a:rPr lang="en-US" b="1" dirty="0" smtClean="0"/>
              <a:t> mucosa from lower lip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553200" y="4343400"/>
            <a:ext cx="990600" cy="533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Grafting of mucosa &amp;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neourethra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formation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rescent photo\P101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114" r="14415" b="10900"/>
          <a:stretch>
            <a:fillRect/>
          </a:stretch>
        </p:blipFill>
        <p:spPr bwMode="auto">
          <a:xfrm>
            <a:off x="228600" y="1676401"/>
            <a:ext cx="4460788" cy="4343399"/>
          </a:xfrm>
          <a:prstGeom prst="rect">
            <a:avLst/>
          </a:prstGeom>
          <a:noFill/>
        </p:spPr>
      </p:pic>
      <p:pic>
        <p:nvPicPr>
          <p:cNvPr id="2051" name="Picture 3" descr="D:\rescent photo\P101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8644" t="7092" r="20339" b="11362"/>
          <a:stretch>
            <a:fillRect/>
          </a:stretch>
        </p:blipFill>
        <p:spPr bwMode="auto">
          <a:xfrm>
            <a:off x="4800600" y="1676400"/>
            <a:ext cx="4191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Mucosa grafted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85900" y="4076700"/>
            <a:ext cx="914400" cy="6858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251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neourethra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934200" y="2895600"/>
            <a:ext cx="838200" cy="6858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Glanuloplasty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&amp; shaft covering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rescent photo\P101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321" r="13208" b="16457"/>
          <a:stretch>
            <a:fillRect/>
          </a:stretch>
        </p:blipFill>
        <p:spPr bwMode="auto">
          <a:xfrm>
            <a:off x="286205" y="1828800"/>
            <a:ext cx="4971595" cy="4117818"/>
          </a:xfrm>
          <a:prstGeom prst="rect">
            <a:avLst/>
          </a:prstGeom>
          <a:noFill/>
        </p:spPr>
      </p:pic>
      <p:pic>
        <p:nvPicPr>
          <p:cNvPr id="3075" name="Picture 3" descr="D:\rescent photo\P101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981" r="7547" b="8893"/>
          <a:stretch>
            <a:fillRect/>
          </a:stretch>
        </p:blipFill>
        <p:spPr bwMode="auto">
          <a:xfrm>
            <a:off x="4670149" y="1828800"/>
            <a:ext cx="4386733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3048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Conical </a:t>
            </a:r>
            <a:r>
              <a:rPr lang="en-US" b="1" dirty="0" err="1" smtClean="0"/>
              <a:t>glans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895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 </a:t>
            </a:r>
            <a:r>
              <a:rPr lang="en-US" b="1" dirty="0" err="1" smtClean="0"/>
              <a:t>cosmesis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RESULTS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of the pts : 20 months to 16 yrs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number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Hypospadias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pts :139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Around 15-20% of admitted pts.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2009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Number of pts :23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00200"/>
          <a:ext cx="8153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140"/>
                <a:gridCol w="1422836"/>
                <a:gridCol w="1392391"/>
                <a:gridCol w="1301052"/>
                <a:gridCol w="949911"/>
                <a:gridCol w="1029070"/>
              </a:tblGrid>
              <a:tr h="806191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 </a:t>
                      </a:r>
                    </a:p>
                    <a:p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Without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sz="2800" dirty="0" smtClean="0"/>
                        <a:t>Surgery</a:t>
                      </a:r>
                      <a:endParaRPr lang="en-US" sz="2800" dirty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Stage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Redo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51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1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7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Proximal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37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Failed urethroplasty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</a:tr>
              <a:tr h="4651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U-C Fistula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2010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Number of pts : 27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71600"/>
                <a:gridCol w="1447800"/>
                <a:gridCol w="1295400"/>
                <a:gridCol w="1143000"/>
                <a:gridCol w="10668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Without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800" dirty="0" smtClean="0"/>
                        <a:t>               Surgery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Proximal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Failed urethroplasty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U-C Fistula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2011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Number of pts : 30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  <a:gridCol w="1295400"/>
                <a:gridCol w="1219200"/>
                <a:gridCol w="1143000"/>
                <a:gridCol w="137160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Without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  </a:t>
                      </a:r>
                      <a:r>
                        <a:rPr lang="en-US" sz="2800" dirty="0" smtClean="0"/>
                        <a:t>Surgery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Stage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Redo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Proximal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Failed urethroplasty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U-C Fistula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Number of pts :41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71600"/>
                <a:gridCol w="1600200"/>
                <a:gridCol w="1371600"/>
                <a:gridCol w="990600"/>
                <a:gridCol w="990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Without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en-US" sz="2800" dirty="0" smtClean="0"/>
                        <a:t>Surgery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Proximal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Failed urethroplasty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U-C Fistula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2013 (</a:t>
            </a:r>
            <a:r>
              <a:rPr lang="en-US" sz="49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Upto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April)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Number of pts : 18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8153400" cy="431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71600"/>
                <a:gridCol w="1524000"/>
                <a:gridCol w="1371600"/>
                <a:gridCol w="1066800"/>
                <a:gridCol w="914400"/>
              </a:tblGrid>
              <a:tr h="838199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Without </a:t>
                      </a:r>
                      <a:r>
                        <a:rPr lang="en-US" sz="2400" dirty="0" err="1" smtClean="0"/>
                        <a:t>Chordee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800" dirty="0" smtClean="0"/>
                        <a:t>             Surgery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Redo</a:t>
                      </a:r>
                      <a:endParaRPr lang="en-US" sz="2400" dirty="0"/>
                    </a:p>
                  </a:txBody>
                  <a:tcPr/>
                </a:tc>
              </a:tr>
              <a:tr h="27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6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Proximal Penile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9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Failed urethroplasty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</a:tr>
              <a:tr h="27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U-C Fistula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OUTCOME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468880"/>
                <a:gridCol w="246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 of pts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Good outcome                           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complication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14   (60%)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09  (40%)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19   (70%)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08  (30%)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25   (85%)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05  (15%)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2012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36   (88%)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05  (12%)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2013 (April)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16  (90%)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02  (10%)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Arial Black" pitchFamily="34" charset="0"/>
              </a:rPr>
              <a:t>CLASSIFICATION (LOCATION)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DISTAL</a:t>
            </a:r>
            <a:endParaRPr lang="en-US" sz="2800" b="1" i="1" dirty="0">
              <a:solidFill>
                <a:srgbClr val="003399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000" b="1" dirty="0">
                <a:latin typeface="Times New Roman" pitchFamily="18" charset="0"/>
              </a:rPr>
              <a:t>Glandular, Coronal, Distal penile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MIDPENILE 	</a:t>
            </a:r>
          </a:p>
          <a:p>
            <a:pPr lvl="1"/>
            <a:r>
              <a:rPr lang="en-US" sz="2000" b="1" dirty="0" err="1">
                <a:latin typeface="Times New Roman" pitchFamily="18" charset="0"/>
              </a:rPr>
              <a:t>Midshaft</a:t>
            </a:r>
            <a:endParaRPr lang="en-US" sz="2000" b="1" dirty="0"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</a:rPr>
              <a:t>PROXIMAL	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000" b="1" dirty="0">
                <a:latin typeface="Times New Roman" pitchFamily="18" charset="0"/>
              </a:rPr>
              <a:t>Proximal penile, </a:t>
            </a:r>
            <a:r>
              <a:rPr lang="en-US" sz="2000" b="1" dirty="0" err="1">
                <a:latin typeface="Times New Roman" pitchFamily="18" charset="0"/>
              </a:rPr>
              <a:t>Penoscrotal</a:t>
            </a:r>
            <a:r>
              <a:rPr lang="en-US" sz="2000" b="1" dirty="0">
                <a:latin typeface="Times New Roman" pitchFamily="18" charset="0"/>
              </a:rPr>
              <a:t>, Scrotal, </a:t>
            </a:r>
            <a:r>
              <a:rPr lang="en-US" sz="2000" b="1" dirty="0" err="1">
                <a:latin typeface="Times New Roman" pitchFamily="18" charset="0"/>
              </a:rPr>
              <a:t>Perineal</a:t>
            </a:r>
            <a:endParaRPr lang="en-US" sz="2000" b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37051"/>
            <a:ext cx="4419600" cy="47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COMPLICATION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040607"/>
                <a:gridCol w="1285875"/>
                <a:gridCol w="1350169"/>
                <a:gridCol w="1285875"/>
                <a:gridCol w="12858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</a:p>
                    <a:p>
                      <a:r>
                        <a:rPr lang="en-US" sz="2400" dirty="0" smtClean="0"/>
                        <a:t>(April 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Uretrocutaneous</a:t>
                      </a:r>
                      <a:r>
                        <a:rPr lang="en-US" sz="2400" dirty="0" smtClean="0"/>
                        <a:t> fistula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</a:rPr>
                        <a:t>5 (20%)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4 (16%)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 (6%)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(5%)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Meatal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Stenosis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 (9%)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(3%)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(5%)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 (8%)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(3%)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(2.5%)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(5%)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Bleeding &amp; Hematoma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(3%)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 (5%)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Failed Urethroplasty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 (4%)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MASSAGE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Hypospadias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is a disease &amp; should be treated with adequate knowledge &amp; skill.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Circumcision should not be done before correction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hypospadias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Proper evaluation of patient &amp; skilled surgical approach ended with better outcome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Our set up is now one of the better center for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hypospadias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surgery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21090281">
            <a:off x="-1103720" y="-7997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THANK YOU ALL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D:\Bakaup\New Folder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948" y="1066800"/>
            <a:ext cx="5523913" cy="4724399"/>
          </a:xfrm>
          <a:prstGeom prst="rect">
            <a:avLst/>
          </a:prstGeom>
          <a:noFill/>
        </p:spPr>
      </p:pic>
      <p:sp>
        <p:nvSpPr>
          <p:cNvPr id="8" name="Title 4"/>
          <p:cNvSpPr txBox="1">
            <a:spLocks/>
          </p:cNvSpPr>
          <p:nvPr/>
        </p:nvSpPr>
        <p:spPr>
          <a:xfrm rot="21090281">
            <a:off x="801280" y="55546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WE HAVE TO GO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LONG WAY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--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 Black" pitchFamily="34" charset="0"/>
              </a:rPr>
              <a:t>NORMAL PENILE ANATOMY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>
              <a:buClr>
                <a:srgbClr val="6699FF"/>
              </a:buClr>
              <a:buFont typeface="Wingdings" pitchFamily="2" charset="2"/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</a:rPr>
              <a:t>Two </a:t>
            </a:r>
            <a:r>
              <a:rPr lang="en-US" dirty="0">
                <a:latin typeface="Times New Roman" pitchFamily="18" charset="0"/>
              </a:rPr>
              <a:t>Corpora </a:t>
            </a:r>
            <a:r>
              <a:rPr lang="en-US" dirty="0" err="1">
                <a:latin typeface="Times New Roman" pitchFamily="18" charset="0"/>
              </a:rPr>
              <a:t>Cavernosa</a:t>
            </a:r>
            <a:r>
              <a:rPr lang="en-US" dirty="0">
                <a:latin typeface="Times New Roman" pitchFamily="18" charset="0"/>
              </a:rPr>
              <a:t>, Corpus </a:t>
            </a:r>
            <a:r>
              <a:rPr lang="en-US" dirty="0" err="1">
                <a:latin typeface="Times New Roman" pitchFamily="18" charset="0"/>
              </a:rPr>
              <a:t>Spongiosum</a:t>
            </a:r>
            <a:endParaRPr lang="en-US" dirty="0">
              <a:latin typeface="Times New Roman" pitchFamily="18" charset="0"/>
            </a:endParaRPr>
          </a:p>
          <a:p>
            <a:pPr lvl="1">
              <a:buClr>
                <a:srgbClr val="6699FF"/>
              </a:buCl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    Enclosed In </a:t>
            </a:r>
            <a:r>
              <a:rPr lang="en-US" dirty="0" smtClean="0">
                <a:latin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</a:rPr>
              <a:t>Fascial</a:t>
            </a:r>
            <a:r>
              <a:rPr lang="en-US" dirty="0">
                <a:latin typeface="Times New Roman" pitchFamily="18" charset="0"/>
              </a:rPr>
              <a:t> Sheath- </a:t>
            </a:r>
            <a:r>
              <a:rPr lang="en-US" dirty="0" smtClean="0">
                <a:latin typeface="Times New Roman" pitchFamily="18" charset="0"/>
              </a:rPr>
              <a:t>Tunica </a:t>
            </a:r>
            <a:r>
              <a:rPr lang="en-US" dirty="0" err="1" smtClean="0">
                <a:latin typeface="Times New Roman" pitchFamily="18" charset="0"/>
              </a:rPr>
              <a:t>Albuginea</a:t>
            </a:r>
            <a:endParaRPr lang="en-US" dirty="0">
              <a:latin typeface="Times New Roman" pitchFamily="18" charset="0"/>
            </a:endParaRPr>
          </a:p>
          <a:p>
            <a:pPr lvl="1">
              <a:buClr>
                <a:srgbClr val="6699FF"/>
              </a:buClr>
            </a:pPr>
            <a:endParaRPr lang="en-US" dirty="0">
              <a:latin typeface="Times New Roman" pitchFamily="18" charset="0"/>
            </a:endParaRPr>
          </a:p>
          <a:p>
            <a:pPr lvl="1">
              <a:buClr>
                <a:srgbClr val="6699FF"/>
              </a:buClr>
              <a:buFont typeface="Wingdings" pitchFamily="2" charset="2"/>
              <a:buBlip>
                <a:blip r:embed="rId2"/>
              </a:buBlip>
            </a:pPr>
            <a:r>
              <a:rPr lang="en-US" dirty="0">
                <a:latin typeface="Times New Roman" pitchFamily="18" charset="0"/>
              </a:rPr>
              <a:t>Bucks Fascia, Thick Fibrous Envelope</a:t>
            </a:r>
          </a:p>
          <a:p>
            <a:pPr lvl="1">
              <a:buClr>
                <a:srgbClr val="6699FF"/>
              </a:buClr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  <a:p>
            <a:pPr lvl="1">
              <a:buClr>
                <a:srgbClr val="6699FF"/>
              </a:buClr>
              <a:buFont typeface="Wingdings" pitchFamily="2" charset="2"/>
              <a:buBlip>
                <a:blip r:embed="rId2"/>
              </a:buBlip>
            </a:pPr>
            <a:r>
              <a:rPr lang="en-US" dirty="0">
                <a:latin typeface="Times New Roman" pitchFamily="18" charset="0"/>
              </a:rPr>
              <a:t>Connective Tissue, </a:t>
            </a:r>
            <a:r>
              <a:rPr lang="en-US" dirty="0" err="1">
                <a:latin typeface="Times New Roman" pitchFamily="18" charset="0"/>
              </a:rPr>
              <a:t>Dartos</a:t>
            </a:r>
            <a:r>
              <a:rPr lang="en-US" dirty="0">
                <a:latin typeface="Times New Roman" pitchFamily="18" charset="0"/>
              </a:rPr>
              <a:t> Fascia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333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1266825"/>
            <a:ext cx="328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Arial Black" pitchFamily="34" charset="0"/>
              </a:rPr>
              <a:t>FEATURES OF HYPOSPADIAS</a:t>
            </a:r>
            <a:endParaRPr lang="en-US" sz="32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Meatal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dystopia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form of size,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shape,position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Dermal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deffect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Frenulum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absent. Dorsal hooding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Penile curvature-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Chordee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due to ventral tissue deficit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-scrotal  Transposition, bifid scrotum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user\Documents\DSC05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868" r="24528" b="6617"/>
          <a:stretch>
            <a:fillRect/>
          </a:stretch>
        </p:blipFill>
        <p:spPr bwMode="auto">
          <a:xfrm>
            <a:off x="4419600" y="1376327"/>
            <a:ext cx="2209800" cy="2662273"/>
          </a:xfrm>
          <a:prstGeom prst="rect">
            <a:avLst/>
          </a:prstGeom>
          <a:noFill/>
        </p:spPr>
      </p:pic>
      <p:pic>
        <p:nvPicPr>
          <p:cNvPr id="5123" name="Picture 3" descr="C:\Users\user\Documents\DSC05251.JPG"/>
          <p:cNvPicPr>
            <a:picLocks noChangeAspect="1" noChangeArrowheads="1"/>
          </p:cNvPicPr>
          <p:nvPr/>
        </p:nvPicPr>
        <p:blipFill>
          <a:blip r:embed="rId3" cstate="print"/>
          <a:srcRect l="33766" t="17427" r="25974" b="29884"/>
          <a:stretch>
            <a:fillRect/>
          </a:stretch>
        </p:blipFill>
        <p:spPr bwMode="auto">
          <a:xfrm>
            <a:off x="6781800" y="4267200"/>
            <a:ext cx="2362200" cy="2438400"/>
          </a:xfrm>
          <a:prstGeom prst="rect">
            <a:avLst/>
          </a:prstGeom>
          <a:noFill/>
        </p:spPr>
      </p:pic>
      <p:pic>
        <p:nvPicPr>
          <p:cNvPr id="5124" name="Picture 4" descr="C:\Users\user\Documents\100OLYMP\P1010143.JPG"/>
          <p:cNvPicPr>
            <a:picLocks noChangeAspect="1" noChangeArrowheads="1"/>
          </p:cNvPicPr>
          <p:nvPr/>
        </p:nvPicPr>
        <p:blipFill>
          <a:blip r:embed="rId4" cstate="print"/>
          <a:srcRect l="10714" r="14461" b="21429"/>
          <a:stretch>
            <a:fillRect/>
          </a:stretch>
        </p:blipFill>
        <p:spPr bwMode="auto">
          <a:xfrm>
            <a:off x="4267200" y="4191000"/>
            <a:ext cx="2521527" cy="2514600"/>
          </a:xfrm>
          <a:prstGeom prst="rect">
            <a:avLst/>
          </a:prstGeom>
          <a:noFill/>
        </p:spPr>
      </p:pic>
      <p:pic>
        <p:nvPicPr>
          <p:cNvPr id="1026" name="Picture 2" descr="H:\100OLYMP\P1010024.JPG"/>
          <p:cNvPicPr>
            <a:picLocks noChangeAspect="1" noChangeArrowheads="1"/>
          </p:cNvPicPr>
          <p:nvPr/>
        </p:nvPicPr>
        <p:blipFill>
          <a:blip r:embed="rId5" cstate="print"/>
          <a:srcRect l="27778" t="14694" r="27778" b="11059"/>
          <a:stretch>
            <a:fillRect/>
          </a:stretch>
        </p:blipFill>
        <p:spPr bwMode="auto">
          <a:xfrm>
            <a:off x="6827520" y="1143000"/>
            <a:ext cx="231648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7793037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ASSOSIATION WITH OTHER DEFECTS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050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Hernia			: 9%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b="1" dirty="0" err="1" smtClean="0">
                <a:latin typeface="Times New Roman" pitchFamily="18" charset="0"/>
              </a:rPr>
              <a:t>Undescended</a:t>
            </a:r>
            <a:r>
              <a:rPr lang="en-US" sz="2400" b="1" dirty="0" smtClean="0">
                <a:latin typeface="Times New Roman" pitchFamily="18" charset="0"/>
              </a:rPr>
              <a:t> testis	: 9%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Father			: 9%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Siblings			: 14</a:t>
            </a:r>
            <a:r>
              <a:rPr lang="en-US" sz="24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%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026" name="Picture 2" descr="D:\Samid Vai (5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819400" cy="18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  <a:latin typeface="Arial Black" pitchFamily="34" charset="0"/>
              </a:rPr>
              <a:t>OBJECTIVE OF TREATMENT</a:t>
            </a:r>
            <a:endParaRPr lang="en-US" sz="3600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26363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Neourethra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formation (Urethroplasty)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Correction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chordee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Orthoplasty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Meatal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correction at the tip of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Meatoplasty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Conical shape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glans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Glanuloplasty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Skin cover with good cosmetic appearance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Scrotal transposition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Scrotoplasy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Arial Black" pitchFamily="34" charset="0"/>
              </a:rPr>
              <a:t>TREATMENT OPTIONS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239000" cy="43037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GLANDULAR &amp; SUBCORONAL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000" dirty="0">
                <a:latin typeface="Times New Roman" pitchFamily="18" charset="0"/>
              </a:rPr>
              <a:t>MAGPI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000" dirty="0">
                <a:latin typeface="Times New Roman" pitchFamily="18" charset="0"/>
              </a:rPr>
              <a:t>GAP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000" dirty="0">
                <a:latin typeface="Times New Roman" pitchFamily="18" charset="0"/>
              </a:rPr>
              <a:t>MIP </a:t>
            </a:r>
            <a:endParaRPr lang="en-US" sz="2000" dirty="0" smtClean="0">
              <a:latin typeface="Times New Roman" pitchFamily="18" charset="0"/>
            </a:endParaRP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Snodgrass  procedure (TIP)</a:t>
            </a:r>
            <a:endParaRPr lang="en-US" b="1" dirty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MID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PENILE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b="1" dirty="0" smtClean="0">
                <a:latin typeface="Times New Roman" pitchFamily="18" charset="0"/>
              </a:rPr>
              <a:t>Snodgrass  procedure (TIP)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</a:rPr>
              <a:t>Mathieu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z="2400" dirty="0" err="1" smtClean="0">
                <a:latin typeface="Times New Roman" pitchFamily="18" charset="0"/>
              </a:rPr>
              <a:t>Snodgraft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 lvl="1">
              <a:buNone/>
            </a:pPr>
            <a:endParaRPr lang="en-US" sz="2400" dirty="0"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932</Words>
  <Application>Microsoft Office PowerPoint</Application>
  <PresentationFormat>On-screen Show (4:3)</PresentationFormat>
  <Paragraphs>362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WELCOME TO BI- MONTHLY SCIENTIFIC SEMINAR</vt:lpstr>
      <vt:lpstr>HYPOSPADIAS SURGERY-   OUR EXPERIENCE  IN</vt:lpstr>
      <vt:lpstr>HYPOSPADIAS</vt:lpstr>
      <vt:lpstr>CLASSIFICATION (LOCATION)</vt:lpstr>
      <vt:lpstr>NORMAL PENILE ANATOMY </vt:lpstr>
      <vt:lpstr>FEATURES OF HYPOSPADIAS</vt:lpstr>
      <vt:lpstr>ASSOSIATION WITH OTHER DEFECTS </vt:lpstr>
      <vt:lpstr> OBJECTIVE OF TREATMENT</vt:lpstr>
      <vt:lpstr>TREATMENT OPTIONS </vt:lpstr>
      <vt:lpstr>TREATMENT OPTIONS…</vt:lpstr>
      <vt:lpstr>TIME  OF SURGERY :</vt:lpstr>
      <vt:lpstr>ESSENTIAL CONSIDERATIONS  </vt:lpstr>
      <vt:lpstr>ESSENTIAL CONSIDERATIONS   Cont.</vt:lpstr>
      <vt:lpstr>ESSENTIAL CONSIDERATIONS   Cont.</vt:lpstr>
      <vt:lpstr>ESSENTIAL CONSIDERATIONS   Cont.</vt:lpstr>
      <vt:lpstr>ESSENTIAL CONSIDERATIONS   Cont.</vt:lpstr>
      <vt:lpstr>COMPLICATIONS</vt:lpstr>
      <vt:lpstr>PICTURE GALLERY</vt:lpstr>
      <vt:lpstr>Stay suture</vt:lpstr>
      <vt:lpstr>Marking of sub coronal collar &amp; urethral plate</vt:lpstr>
      <vt:lpstr>Dessection of glans wing</vt:lpstr>
      <vt:lpstr>Formation of new urethra (by 7/0 vicryl) </vt:lpstr>
      <vt:lpstr>Glans suturing</vt:lpstr>
      <vt:lpstr>Glanuloplasty completed</vt:lpstr>
      <vt:lpstr>Dorsal split &amp; skin suturing</vt:lpstr>
      <vt:lpstr>Final looking just after operation</vt:lpstr>
      <vt:lpstr>Dressing</vt:lpstr>
      <vt:lpstr>Sub coronal variety with marked chordee (a boy of 15 yrs)</vt:lpstr>
      <vt:lpstr>Post operative view</vt:lpstr>
      <vt:lpstr>Re-do surgery for failed case</vt:lpstr>
      <vt:lpstr>Grafting of mucosa &amp; neourethra formation</vt:lpstr>
      <vt:lpstr>Glanuloplasty &amp; shaft covering</vt:lpstr>
      <vt:lpstr>RESULTS</vt:lpstr>
      <vt:lpstr>2009 Number of pts :23</vt:lpstr>
      <vt:lpstr>2010 Number of pts : 27</vt:lpstr>
      <vt:lpstr>2011 Number of pts : 30</vt:lpstr>
      <vt:lpstr>2012 Number of pts :41</vt:lpstr>
      <vt:lpstr>2013 (Upto April) Number of pts : 18</vt:lpstr>
      <vt:lpstr>OUTCOME</vt:lpstr>
      <vt:lpstr>COMPLICATION</vt:lpstr>
      <vt:lpstr>MASSAGE</vt:lpstr>
      <vt:lpstr>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hypospadias</dc:title>
  <dc:creator>user</dc:creator>
  <cp:lastModifiedBy>user</cp:lastModifiedBy>
  <cp:revision>248</cp:revision>
  <dcterms:created xsi:type="dcterms:W3CDTF">2012-05-25T15:28:25Z</dcterms:created>
  <dcterms:modified xsi:type="dcterms:W3CDTF">2014-03-19T06:26:56Z</dcterms:modified>
</cp:coreProperties>
</file>