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73" r:id="rId13"/>
    <p:sldId id="275" r:id="rId14"/>
    <p:sldId id="276" r:id="rId15"/>
    <p:sldId id="277" r:id="rId16"/>
    <p:sldId id="280" r:id="rId17"/>
    <p:sldId id="278" r:id="rId18"/>
    <p:sldId id="279" r:id="rId19"/>
    <p:sldId id="267" r:id="rId20"/>
    <p:sldId id="268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9088234-A80D-4FA8-BCE6-E6A9CA0D9EB7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AA41FF-AFD3-47B2-8279-B97D8D3AB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19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  WELCOME</a:t>
            </a:r>
          </a:p>
        </p:txBody>
      </p:sp>
      <p:sp>
        <p:nvSpPr>
          <p:cNvPr id="4099" name="Subtitle 5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56388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b="1" i="1" dirty="0" smtClean="0">
              <a:solidFill>
                <a:srgbClr val="FF0066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Dream what you want to dream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 where you want to go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 what you want to be </a:t>
            </a:r>
          </a:p>
          <a:p>
            <a:endParaRPr lang="en-US" b="1" i="1" dirty="0" smtClean="0"/>
          </a:p>
        </p:txBody>
      </p:sp>
      <p:pic>
        <p:nvPicPr>
          <p:cNvPr id="4100" name="Picture 4" descr="C:\Documents and Settings\Mushtaque Ahmed\Desktop\Dr samid Vai\My Documents\Baby\CIP Digital 1 (4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00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86000"/>
            <a:ext cx="4114800" cy="3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3733800" cy="352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152400"/>
            <a:ext cx="91440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 success have to have its meaningful Goal.-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Pablo Picasso’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&amp; we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have to correct all the features of </a:t>
            </a:r>
            <a:r>
              <a:rPr kumimoji="0" lang="en-US" sz="2700" b="1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hyposoadias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OBJECTIVE OF TREATMENT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43434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Defects</a:t>
            </a: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4268788" cy="503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788"/>
              </a:tblGrid>
              <a:tr h="744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Deficit of urethra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44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Meatal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dystopia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4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Chordee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(Penile curvature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44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Abnormal shape of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glans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4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Dermal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deffect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28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Prepenile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scrotum, bifid scrotum</a:t>
                      </a:r>
                      <a:endParaRPr lang="en-US" sz="4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2400"/>
            <a:ext cx="4191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5100" dirty="0" smtClean="0"/>
              <a:t>Corrective measures</a:t>
            </a:r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721225" y="1371600"/>
          <a:ext cx="4270375" cy="499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/>
              </a:tblGrid>
              <a:tr h="745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Urethroplasty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45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Meatoplasty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61427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Orthoplasty</a:t>
                      </a:r>
                      <a:endParaRPr lang="en-US" sz="2800" dirty="0"/>
                    </a:p>
                  </a:txBody>
                  <a:tcPr/>
                </a:tc>
              </a:tr>
              <a:tr h="745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Glanuloplasty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(conical )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78359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Skin Redistribution </a:t>
                      </a:r>
                      <a:endParaRPr lang="en-US" sz="1800" b="1" dirty="0"/>
                    </a:p>
                  </a:txBody>
                  <a:tcPr/>
                </a:tc>
              </a:tr>
              <a:tr h="1147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Scrotal transposition/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Scrotoplasty</a:t>
                      </a:r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hypos\Photo4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175000" cy="3390900"/>
          </a:xfrm>
          <a:prstGeom prst="rect">
            <a:avLst/>
          </a:prstGeom>
          <a:noFill/>
        </p:spPr>
      </p:pic>
      <p:pic>
        <p:nvPicPr>
          <p:cNvPr id="1027" name="Picture 3" descr="C:\Users\user\hypos\Photo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64892"/>
            <a:ext cx="2946400" cy="2726108"/>
          </a:xfrm>
          <a:prstGeom prst="rect">
            <a:avLst/>
          </a:prstGeom>
          <a:noFill/>
        </p:spPr>
      </p:pic>
      <p:pic>
        <p:nvPicPr>
          <p:cNvPr id="1028" name="Picture 4" descr="H:\HYPOSPADIAD\Tofazzel\P101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38600"/>
            <a:ext cx="3360633" cy="2514600"/>
          </a:xfrm>
          <a:prstGeom prst="rect">
            <a:avLst/>
          </a:prstGeom>
          <a:noFill/>
        </p:spPr>
      </p:pic>
      <p:pic>
        <p:nvPicPr>
          <p:cNvPr id="1029" name="Picture 5" descr="H:\HYPOSPADIAD\New folder (3)\P101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7041" y="2819400"/>
            <a:ext cx="315695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Final appearance of redo case</a:t>
            </a:r>
            <a:endParaRPr lang="en-US" dirty="0"/>
          </a:p>
        </p:txBody>
      </p:sp>
      <p:pic>
        <p:nvPicPr>
          <p:cNvPr id="11267" name="Picture 3" descr="H:\HYPOSPADIAD\Sariar\P101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755" r="18868"/>
          <a:stretch>
            <a:fillRect/>
          </a:stretch>
        </p:blipFill>
        <p:spPr bwMode="auto">
          <a:xfrm>
            <a:off x="4648200" y="3803273"/>
            <a:ext cx="3276600" cy="3511927"/>
          </a:xfrm>
          <a:prstGeom prst="rect">
            <a:avLst/>
          </a:prstGeom>
          <a:noFill/>
        </p:spPr>
      </p:pic>
      <p:pic>
        <p:nvPicPr>
          <p:cNvPr id="11268" name="Picture 4" descr="H:\HYPOSPADIAD\Sariar\P1010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6981" t="12608" r="18868"/>
          <a:stretch>
            <a:fillRect/>
          </a:stretch>
        </p:blipFill>
        <p:spPr bwMode="auto">
          <a:xfrm>
            <a:off x="1143000" y="3886200"/>
            <a:ext cx="3505200" cy="3200400"/>
          </a:xfrm>
          <a:prstGeom prst="rect">
            <a:avLst/>
          </a:prstGeom>
          <a:noFill/>
        </p:spPr>
      </p:pic>
      <p:pic>
        <p:nvPicPr>
          <p:cNvPr id="5" name="Picture 2" descr="H:\HYPOSPADIAD\Sariar\P1010125.JPG"/>
          <p:cNvPicPr>
            <a:picLocks noChangeAspect="1" noChangeArrowheads="1"/>
          </p:cNvPicPr>
          <p:nvPr/>
        </p:nvPicPr>
        <p:blipFill>
          <a:blip r:embed="rId4" cstate="print"/>
          <a:srcRect l="13207" t="28148" r="15095" b="-5907"/>
          <a:stretch>
            <a:fillRect/>
          </a:stretch>
        </p:blipFill>
        <p:spPr bwMode="auto">
          <a:xfrm>
            <a:off x="1062318" y="1143000"/>
            <a:ext cx="3662082" cy="2971799"/>
          </a:xfrm>
          <a:prstGeom prst="rect">
            <a:avLst/>
          </a:prstGeom>
          <a:noFill/>
        </p:spPr>
      </p:pic>
      <p:pic>
        <p:nvPicPr>
          <p:cNvPr id="6" name="Picture 3" descr="H:\HYPOSPADIAD\Sariar\P1010126.JPG"/>
          <p:cNvPicPr>
            <a:picLocks noChangeAspect="1" noChangeArrowheads="1"/>
          </p:cNvPicPr>
          <p:nvPr/>
        </p:nvPicPr>
        <p:blipFill>
          <a:blip r:embed="rId5" cstate="print"/>
          <a:srcRect l="8879" t="3933" r="16537"/>
          <a:stretch>
            <a:fillRect/>
          </a:stretch>
        </p:blipFill>
        <p:spPr bwMode="auto">
          <a:xfrm>
            <a:off x="4724400" y="1143000"/>
            <a:ext cx="3200400" cy="308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Prepucial</a:t>
            </a:r>
            <a:r>
              <a:rPr lang="en-US" sz="3600" b="1" dirty="0" smtClean="0">
                <a:solidFill>
                  <a:schemeClr val="tx1"/>
                </a:solidFill>
              </a:rPr>
              <a:t> skin grafted on the urethral plate area(</a:t>
            </a:r>
            <a:r>
              <a:rPr lang="en-US" sz="3600" b="1" dirty="0" err="1" smtClean="0">
                <a:solidFill>
                  <a:schemeClr val="tx1"/>
                </a:solidFill>
              </a:rPr>
              <a:t>Bracka</a:t>
            </a:r>
            <a:r>
              <a:rPr lang="en-US" sz="3600" b="1" dirty="0" smtClean="0">
                <a:solidFill>
                  <a:schemeClr val="tx1"/>
                </a:solidFill>
              </a:rPr>
              <a:t> 1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600" b="1" dirty="0" smtClean="0">
                <a:solidFill>
                  <a:schemeClr val="tx1"/>
                </a:solidFill>
              </a:rPr>
              <a:t> stage)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D:\hypo-tofazzel\P101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094" t="22695" r="13208" b="29395"/>
          <a:stretch>
            <a:fillRect/>
          </a:stretch>
        </p:blipFill>
        <p:spPr bwMode="auto">
          <a:xfrm>
            <a:off x="152400" y="1447800"/>
            <a:ext cx="4267200" cy="2133600"/>
          </a:xfrm>
          <a:prstGeom prst="rect">
            <a:avLst/>
          </a:prstGeom>
          <a:noFill/>
        </p:spPr>
      </p:pic>
      <p:pic>
        <p:nvPicPr>
          <p:cNvPr id="17411" name="Picture 3" descr="D:\hypo-tofazzel\P101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2641" r="18868" b="24352"/>
          <a:stretch>
            <a:fillRect/>
          </a:stretch>
        </p:blipFill>
        <p:spPr bwMode="auto">
          <a:xfrm>
            <a:off x="5486400" y="1371599"/>
            <a:ext cx="3657600" cy="3539613"/>
          </a:xfrm>
          <a:prstGeom prst="rect">
            <a:avLst/>
          </a:prstGeom>
          <a:noFill/>
        </p:spPr>
      </p:pic>
      <p:pic>
        <p:nvPicPr>
          <p:cNvPr id="17412" name="Picture 4" descr="D:\hypo-tofazzel\P1010026.JPG"/>
          <p:cNvPicPr>
            <a:picLocks noChangeAspect="1" noChangeArrowheads="1"/>
          </p:cNvPicPr>
          <p:nvPr/>
        </p:nvPicPr>
        <p:blipFill>
          <a:blip r:embed="rId4" cstate="print"/>
          <a:srcRect l="20895" t="1" r="31344" b="22207"/>
          <a:stretch>
            <a:fillRect/>
          </a:stretch>
        </p:blipFill>
        <p:spPr bwMode="auto">
          <a:xfrm>
            <a:off x="2971800" y="3886200"/>
            <a:ext cx="2438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Bracka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stage</a:t>
            </a:r>
            <a:endParaRPr lang="en-US" dirty="0"/>
          </a:p>
        </p:txBody>
      </p:sp>
      <p:pic>
        <p:nvPicPr>
          <p:cNvPr id="13314" name="Picture 2" descr="H:\HYPOSPADIAD\Tofazzel\P1010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79755" y="1879955"/>
            <a:ext cx="4038600" cy="3021890"/>
          </a:xfrm>
          <a:prstGeom prst="rect">
            <a:avLst/>
          </a:prstGeom>
          <a:noFill/>
        </p:spPr>
      </p:pic>
      <p:pic>
        <p:nvPicPr>
          <p:cNvPr id="13315" name="Picture 3" descr="H:\HYPOSPADIAD\Tofazzel\P1010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8868" r="16981"/>
          <a:stretch>
            <a:fillRect/>
          </a:stretch>
        </p:blipFill>
        <p:spPr bwMode="auto">
          <a:xfrm>
            <a:off x="3200400" y="1371600"/>
            <a:ext cx="2590800" cy="3021890"/>
          </a:xfrm>
          <a:prstGeom prst="rect">
            <a:avLst/>
          </a:prstGeom>
          <a:noFill/>
        </p:spPr>
      </p:pic>
      <p:pic>
        <p:nvPicPr>
          <p:cNvPr id="5" name="Picture 2" descr="H:\HYPOSPADIAD\Tofazzel\P1010409.JPG"/>
          <p:cNvPicPr>
            <a:picLocks noChangeAspect="1" noChangeArrowheads="1"/>
          </p:cNvPicPr>
          <p:nvPr/>
        </p:nvPicPr>
        <p:blipFill>
          <a:blip r:embed="rId4" cstate="print"/>
          <a:srcRect l="24528" r="20755"/>
          <a:stretch>
            <a:fillRect/>
          </a:stretch>
        </p:blipFill>
        <p:spPr bwMode="auto">
          <a:xfrm>
            <a:off x="6629400" y="1371600"/>
            <a:ext cx="2209800" cy="3021890"/>
          </a:xfrm>
          <a:prstGeom prst="rect">
            <a:avLst/>
          </a:prstGeom>
          <a:noFill/>
        </p:spPr>
      </p:pic>
      <p:pic>
        <p:nvPicPr>
          <p:cNvPr id="6" name="Picture 3" descr="H:\HYPOSPADIAD\Tofazzel\P1010412.JPG"/>
          <p:cNvPicPr>
            <a:picLocks noChangeAspect="1" noChangeArrowheads="1"/>
          </p:cNvPicPr>
          <p:nvPr/>
        </p:nvPicPr>
        <p:blipFill>
          <a:blip r:embed="rId5" cstate="print"/>
          <a:srcRect l="18868" r="28302"/>
          <a:stretch>
            <a:fillRect/>
          </a:stretch>
        </p:blipFill>
        <p:spPr bwMode="auto">
          <a:xfrm>
            <a:off x="5257800" y="3836110"/>
            <a:ext cx="2133600" cy="302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Immediate pos-operative views. </a:t>
            </a:r>
            <a:endParaRPr lang="en-US" dirty="0"/>
          </a:p>
        </p:txBody>
      </p:sp>
      <p:pic>
        <p:nvPicPr>
          <p:cNvPr id="20482" name="Picture 2" descr="C:\Users\user\Documents\Hypospadias\hypospadias-sabbir\P1010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267200" cy="3381414"/>
          </a:xfrm>
          <a:prstGeom prst="rect">
            <a:avLst/>
          </a:prstGeom>
          <a:noFill/>
        </p:spPr>
      </p:pic>
      <p:pic>
        <p:nvPicPr>
          <p:cNvPr id="20483" name="Picture 3" descr="H:\HYPOSPADIAD\HYPOS-MALEKE\P10103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330796" cy="3429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3706" y="4114800"/>
            <a:ext cx="3665693" cy="25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Post operative views on 7</a:t>
            </a:r>
            <a:r>
              <a:rPr lang="en-US" baseline="30000" dirty="0" smtClean="0"/>
              <a:t>th</a:t>
            </a:r>
            <a:r>
              <a:rPr lang="en-US" dirty="0" smtClean="0"/>
              <a:t> POD</a:t>
            </a:r>
            <a:endParaRPr lang="en-US" dirty="0"/>
          </a:p>
        </p:txBody>
      </p:sp>
      <p:pic>
        <p:nvPicPr>
          <p:cNvPr id="16386" name="Picture 2" descr="H:\HYPOSPADIAD\others hypospadias\P10104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04" y="2133600"/>
            <a:ext cx="4330796" cy="3505200"/>
          </a:xfrm>
          <a:prstGeom prst="rect">
            <a:avLst/>
          </a:prstGeom>
          <a:noFill/>
        </p:spPr>
      </p:pic>
      <p:pic>
        <p:nvPicPr>
          <p:cNvPr id="16389" name="Picture 5" descr="H:\HYPOSPADIAD\nayem\P101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33079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Views on subsequent follow up.</a:t>
            </a:r>
            <a:endParaRPr lang="en-US" dirty="0"/>
          </a:p>
        </p:txBody>
      </p:sp>
      <p:pic>
        <p:nvPicPr>
          <p:cNvPr id="19458" name="Picture 2" descr="C:\Users\user\hypos\Photo2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9459" name="Picture 3" descr="C:\Users\user\hypos\Photo5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5257800" cy="40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2609851"/>
          </a:xfrm>
        </p:spPr>
        <p:txBody>
          <a:bodyPr>
            <a:normAutofit/>
          </a:bodyPr>
          <a:lstStyle/>
          <a:p>
            <a:endParaRPr lang="en-US" sz="13800" b="1" i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467600" cy="3352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i="1" dirty="0" smtClean="0">
                <a:solidFill>
                  <a:srgbClr val="7030A0"/>
                </a:solidFill>
              </a:rPr>
              <a:t>DR. Md.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Samidur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Rahman</a:t>
            </a:r>
            <a:endParaRPr lang="en-US" sz="4000" b="1" i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 MBBS,MS(</a:t>
            </a:r>
            <a:r>
              <a:rPr lang="en-US" sz="2000" b="1" dirty="0" err="1" smtClean="0">
                <a:solidFill>
                  <a:srgbClr val="7030A0"/>
                </a:solidFill>
              </a:rPr>
              <a:t>pead.surgery</a:t>
            </a:r>
            <a:r>
              <a:rPr lang="en-US" sz="2000" b="1" dirty="0" smtClean="0">
                <a:solidFill>
                  <a:srgbClr val="7030A0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 Professor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 of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Paediatric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Surgery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Sir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Salimullah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Medical College &amp; Mitford Hospital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user\Desktop\20130817_095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190500"/>
            <a:ext cx="2997200" cy="2247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4114800" cy="382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75046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MEATOTOMY as early as possible</a:t>
            </a:r>
          </a:p>
          <a:p>
            <a:endParaRPr lang="en-US" dirty="0" smtClean="0"/>
          </a:p>
          <a:p>
            <a:r>
              <a:rPr lang="en-US" dirty="0" smtClean="0"/>
              <a:t>URETHROPLASTY  - 6 months to 18 months</a:t>
            </a:r>
          </a:p>
          <a:p>
            <a:endParaRPr lang="en-US" dirty="0" smtClean="0"/>
          </a:p>
          <a:p>
            <a:r>
              <a:rPr lang="en-US" dirty="0" smtClean="0"/>
              <a:t>ORTHOPLASTY at the age of 6 – 18 months then URETHROPLASTY after 6 months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stages of surgery should be completed before the child goes to school.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534400" cy="1292352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THANK YOU</a:t>
            </a:r>
            <a:endParaRPr lang="en-US" sz="8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2857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39218"/>
            <a:ext cx="3733800" cy="269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743200"/>
          </a:xfrm>
        </p:spPr>
        <p:txBody>
          <a:bodyPr>
            <a:normAutofit fontScale="62500" lnSpcReduction="20000"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en-US" sz="4500" b="1" dirty="0" smtClean="0">
                <a:solidFill>
                  <a:schemeClr val="tx1"/>
                </a:solidFill>
              </a:rPr>
              <a:t>DEFINITION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500" b="1" dirty="0" smtClean="0">
                <a:solidFill>
                  <a:schemeClr val="tx1"/>
                </a:solidFill>
              </a:rPr>
              <a:t>CLASSIFICATION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500" b="1" dirty="0" smtClean="0">
                <a:solidFill>
                  <a:schemeClr val="tx1"/>
                </a:solidFill>
              </a:rPr>
              <a:t>CLINICAL FEATURES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500" b="1" dirty="0" smtClean="0">
                <a:solidFill>
                  <a:schemeClr val="tx1"/>
                </a:solidFill>
              </a:rPr>
              <a:t>ASSOCIATED ANOMALIES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500" b="1" dirty="0" smtClean="0">
                <a:solidFill>
                  <a:schemeClr val="tx1"/>
                </a:solidFill>
              </a:rPr>
              <a:t>INVESTIGATIONS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500" b="1" dirty="0" smtClean="0">
                <a:solidFill>
                  <a:schemeClr val="tx1"/>
                </a:solidFill>
              </a:rPr>
              <a:t>TREATMENT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6764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HYPOSPADIAS</a:t>
            </a:r>
            <a:endParaRPr lang="en-US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External urethral </a:t>
            </a:r>
            <a:r>
              <a:rPr lang="en-US" dirty="0" err="1" smtClean="0"/>
              <a:t>meatus</a:t>
            </a:r>
            <a:r>
              <a:rPr lang="en-US" dirty="0" smtClean="0"/>
              <a:t> is situated on the ventral aspect of the penis, at any site proximal to normal opening at the tip of the </a:t>
            </a:r>
            <a:r>
              <a:rPr lang="en-US" dirty="0" err="1" smtClean="0"/>
              <a:t>glans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52800"/>
            <a:ext cx="1752600" cy="26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528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352800"/>
            <a:ext cx="152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GLANDULAR</a:t>
            </a:r>
          </a:p>
          <a:p>
            <a:r>
              <a:rPr lang="en-US" dirty="0" smtClean="0"/>
              <a:t>CORONAL </a:t>
            </a:r>
          </a:p>
          <a:p>
            <a:r>
              <a:rPr lang="en-US" dirty="0" smtClean="0"/>
              <a:t>SUBCORONAL </a:t>
            </a:r>
          </a:p>
          <a:p>
            <a:r>
              <a:rPr lang="en-US" dirty="0" smtClean="0"/>
              <a:t>PENILE </a:t>
            </a:r>
          </a:p>
          <a:p>
            <a:r>
              <a:rPr lang="en-US" dirty="0" smtClean="0"/>
              <a:t>PENOSCROTAL </a:t>
            </a:r>
          </a:p>
          <a:p>
            <a:r>
              <a:rPr lang="en-US" dirty="0" smtClean="0"/>
              <a:t>SCROTAL </a:t>
            </a:r>
          </a:p>
          <a:p>
            <a:r>
              <a:rPr lang="en-US" dirty="0" smtClean="0"/>
              <a:t>PERINEAL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76400"/>
            <a:ext cx="5334000" cy="47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ABSENCE OF MEATUS AT THE TIP OF THE GLANS</a:t>
            </a:r>
          </a:p>
          <a:p>
            <a:r>
              <a:rPr lang="en-US" dirty="0" smtClean="0"/>
              <a:t>MEATUS IS SITUATED PROXIMAL TO NORMAL SITE</a:t>
            </a:r>
          </a:p>
          <a:p>
            <a:r>
              <a:rPr lang="en-US" dirty="0" smtClean="0"/>
              <a:t>MEATAL STENOSIS</a:t>
            </a:r>
          </a:p>
          <a:p>
            <a:r>
              <a:rPr lang="en-US" dirty="0" smtClean="0"/>
              <a:t>CHORDEE</a:t>
            </a:r>
          </a:p>
          <a:p>
            <a:r>
              <a:rPr lang="en-US" dirty="0" smtClean="0"/>
              <a:t>HOODED PREPUCE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886200"/>
            <a:ext cx="21336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86200"/>
            <a:ext cx="153619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CHORDEE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19400"/>
            <a:ext cx="20270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19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INGUINAL HERNIA</a:t>
            </a:r>
          </a:p>
          <a:p>
            <a:r>
              <a:rPr lang="en-US" dirty="0" smtClean="0"/>
              <a:t>UNDESCENDED TESTIS</a:t>
            </a:r>
          </a:p>
          <a:p>
            <a:r>
              <a:rPr lang="en-US" dirty="0" smtClean="0"/>
              <a:t>URINARY TRACT ANOMALIES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USG OF URINARY SYSTEM</a:t>
            </a:r>
          </a:p>
          <a:p>
            <a:r>
              <a:rPr lang="en-US" dirty="0" smtClean="0"/>
              <a:t>OTHER ROUTINE INVTIGATIONS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229</TotalTime>
  <Words>274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  WELCOME</vt:lpstr>
      <vt:lpstr>Slide 2</vt:lpstr>
      <vt:lpstr>HYPOSPADIAS</vt:lpstr>
      <vt:lpstr>DEFINITION</vt:lpstr>
      <vt:lpstr>CLASSIFICATION</vt:lpstr>
      <vt:lpstr>CLINICAL FEATURES</vt:lpstr>
      <vt:lpstr>CHORDEE</vt:lpstr>
      <vt:lpstr>ASSOCIATED ANOMALIES</vt:lpstr>
      <vt:lpstr>INVESTIGATIONS</vt:lpstr>
      <vt:lpstr>TREATMENT</vt:lpstr>
      <vt:lpstr>OBJECTIVE OF TREATMENT</vt:lpstr>
      <vt:lpstr>Slide 12</vt:lpstr>
      <vt:lpstr>Final appearance of redo case</vt:lpstr>
      <vt:lpstr>Prepucial skin grafted on the urethral plate area(Bracka 1st stage)</vt:lpstr>
      <vt:lpstr>Bracka 2nd stage</vt:lpstr>
      <vt:lpstr>Immediate pos-operative views. </vt:lpstr>
      <vt:lpstr>Post operative views on 7th POD</vt:lpstr>
      <vt:lpstr>Views on subsequent follow up.</vt:lpstr>
      <vt:lpstr>Slide 19</vt:lpstr>
      <vt:lpstr>Slide 20</vt:lpstr>
      <vt:lpstr>TIMING OF SURGERY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HYPOSPADIAS</dc:title>
  <dc:creator>user</dc:creator>
  <cp:lastModifiedBy>user</cp:lastModifiedBy>
  <cp:revision>37</cp:revision>
  <dcterms:created xsi:type="dcterms:W3CDTF">2009-06-15T14:51:52Z</dcterms:created>
  <dcterms:modified xsi:type="dcterms:W3CDTF">2014-03-05T05:46:12Z</dcterms:modified>
</cp:coreProperties>
</file>