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71" r:id="rId3"/>
    <p:sldId id="268" r:id="rId4"/>
    <p:sldId id="256" r:id="rId5"/>
    <p:sldId id="257" r:id="rId6"/>
    <p:sldId id="274" r:id="rId7"/>
    <p:sldId id="275" r:id="rId8"/>
    <p:sldId id="270" r:id="rId9"/>
    <p:sldId id="258" r:id="rId10"/>
    <p:sldId id="259" r:id="rId11"/>
    <p:sldId id="260" r:id="rId12"/>
    <p:sldId id="261" r:id="rId13"/>
    <p:sldId id="262" r:id="rId14"/>
    <p:sldId id="273" r:id="rId15"/>
    <p:sldId id="264" r:id="rId16"/>
    <p:sldId id="263" r:id="rId17"/>
    <p:sldId id="265" r:id="rId18"/>
    <p:sldId id="266" r:id="rId19"/>
    <p:sldId id="267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C42A5A"/>
    <a:srgbClr val="CE3D20"/>
    <a:srgbClr val="B64D38"/>
    <a:srgbClr val="CC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953" autoAdjust="0"/>
  </p:normalViewPr>
  <p:slideViewPr>
    <p:cSldViewPr>
      <p:cViewPr>
        <p:scale>
          <a:sx n="78" d="100"/>
          <a:sy n="78" d="100"/>
        </p:scale>
        <p:origin x="-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C5844-59B3-4288-8C1B-7BAC1CAD46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9CE65-BC12-4794-A43A-A8C7953C611A}">
      <dgm:prSet/>
      <dgm:spPr/>
      <dgm:t>
        <a:bodyPr/>
        <a:lstStyle/>
        <a:p>
          <a:pPr rtl="0"/>
          <a:r>
            <a:rPr lang="en-US" b="1" i="1" dirty="0" smtClean="0"/>
            <a:t>for establishing a Realistic expectation &amp; Acceptance And faithful relation.</a:t>
          </a:r>
          <a:endParaRPr lang="en-US" b="1" i="1" dirty="0"/>
        </a:p>
      </dgm:t>
    </dgm:pt>
    <dgm:pt modelId="{485DC8DF-6BD9-4184-A1DB-AA7C946918F3}" type="parTrans" cxnId="{366FB556-63AF-477F-A03A-74ADE52D6EF1}">
      <dgm:prSet/>
      <dgm:spPr/>
      <dgm:t>
        <a:bodyPr/>
        <a:lstStyle/>
        <a:p>
          <a:endParaRPr lang="en-US"/>
        </a:p>
      </dgm:t>
    </dgm:pt>
    <dgm:pt modelId="{490BE628-BAAB-4D22-9058-466E6ABC2938}" type="sibTrans" cxnId="{366FB556-63AF-477F-A03A-74ADE52D6EF1}">
      <dgm:prSet/>
      <dgm:spPr/>
      <dgm:t>
        <a:bodyPr/>
        <a:lstStyle/>
        <a:p>
          <a:endParaRPr lang="en-US"/>
        </a:p>
      </dgm:t>
    </dgm:pt>
    <dgm:pt modelId="{E11CBB09-F563-4963-A632-FFEC68A1D825}" type="pres">
      <dgm:prSet presAssocID="{11AC5844-59B3-4288-8C1B-7BAC1CAD46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E4956B-76D2-4DB4-9B30-BF8D8472FFAC}" type="pres">
      <dgm:prSet presAssocID="{A5A9CE65-BC12-4794-A43A-A8C7953C611A}" presName="parentText" presStyleLbl="node1" presStyleIdx="0" presStyleCnt="1" custLinFactNeighborX="-25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6FB556-63AF-477F-A03A-74ADE52D6EF1}" srcId="{11AC5844-59B3-4288-8C1B-7BAC1CAD4675}" destId="{A5A9CE65-BC12-4794-A43A-A8C7953C611A}" srcOrd="0" destOrd="0" parTransId="{485DC8DF-6BD9-4184-A1DB-AA7C946918F3}" sibTransId="{490BE628-BAAB-4D22-9058-466E6ABC2938}"/>
    <dgm:cxn modelId="{EABB4D06-B127-46F8-837D-0D453454E0B4}" type="presOf" srcId="{11AC5844-59B3-4288-8C1B-7BAC1CAD4675}" destId="{E11CBB09-F563-4963-A632-FFEC68A1D825}" srcOrd="0" destOrd="0" presId="urn:microsoft.com/office/officeart/2005/8/layout/vList2"/>
    <dgm:cxn modelId="{C3DB82E1-04BC-4107-9A3D-3D5E5E05B29D}" type="presOf" srcId="{A5A9CE65-BC12-4794-A43A-A8C7953C611A}" destId="{B9E4956B-76D2-4DB4-9B30-BF8D8472FFAC}" srcOrd="0" destOrd="0" presId="urn:microsoft.com/office/officeart/2005/8/layout/vList2"/>
    <dgm:cxn modelId="{EA0B6088-DC2D-4D2D-B766-F8D148DD4304}" type="presParOf" srcId="{E11CBB09-F563-4963-A632-FFEC68A1D825}" destId="{B9E4956B-76D2-4DB4-9B30-BF8D8472FF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4956B-76D2-4DB4-9B30-BF8D8472FFAC}">
      <dsp:nvSpPr>
        <dsp:cNvPr id="0" name=""/>
        <dsp:cNvSpPr/>
      </dsp:nvSpPr>
      <dsp:spPr>
        <a:xfrm>
          <a:off x="0" y="35444"/>
          <a:ext cx="3048000" cy="1498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smtClean="0"/>
            <a:t>for establishing a Realistic expectation &amp; Acceptance And faithful relation.</a:t>
          </a:r>
          <a:endParaRPr lang="en-US" sz="2100" b="1" i="1" kern="1200" dirty="0"/>
        </a:p>
      </dsp:txBody>
      <dsp:txXfrm>
        <a:off x="73164" y="108608"/>
        <a:ext cx="2901672" cy="1352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CDD3E-1A4A-40EB-9924-8A905E166C62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2DA91-33B2-4312-9D9B-75262398E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solidFill>
                  <a:srgbClr val="7030A0"/>
                </a:solidFill>
              </a:rPr>
              <a:t>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DA91-33B2-4312-9D9B-75262398EC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D663-A086-4EBD-804B-0E0317FC627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F701-1F65-4E06-A50C-7FA397F59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D663-A086-4EBD-804B-0E0317FC627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F701-1F65-4E06-A50C-7FA397F59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D663-A086-4EBD-804B-0E0317FC627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F701-1F65-4E06-A50C-7FA397F59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D663-A086-4EBD-804B-0E0317FC627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F701-1F65-4E06-A50C-7FA397F59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D663-A086-4EBD-804B-0E0317FC627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F701-1F65-4E06-A50C-7FA397F59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D663-A086-4EBD-804B-0E0317FC627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F701-1F65-4E06-A50C-7FA397F59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D663-A086-4EBD-804B-0E0317FC627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F701-1F65-4E06-A50C-7FA397F59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D663-A086-4EBD-804B-0E0317FC627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F701-1F65-4E06-A50C-7FA397F59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D663-A086-4EBD-804B-0E0317FC627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F701-1F65-4E06-A50C-7FA397F59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D663-A086-4EBD-804B-0E0317FC627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F701-1F65-4E06-A50C-7FA397F59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D663-A086-4EBD-804B-0E0317FC627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F701-1F65-4E06-A50C-7FA397F59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D663-A086-4EBD-804B-0E0317FC627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F701-1F65-4E06-A50C-7FA397F596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:\new operative phooto\P101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93"/>
            <a:ext cx="9144000" cy="6842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Pitfalls or challenges of redo surgery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Lack of past surgical history in detailed-</a:t>
            </a: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Loss of virginity/Inadequacy of urethral plate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Unavailability of well vascularized native tissues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Bad scars.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Pt &amp;/or parents compliance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21336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0070C0"/>
                </a:solidFill>
              </a:rPr>
              <a:t>initial features of </a:t>
            </a:r>
            <a:r>
              <a:rPr lang="en-US" dirty="0" err="1" smtClean="0">
                <a:solidFill>
                  <a:srgbClr val="0070C0"/>
                </a:solidFill>
              </a:rPr>
              <a:t>hypospadias</a:t>
            </a:r>
            <a:endParaRPr lang="en-US" dirty="0" smtClean="0">
              <a:solidFill>
                <a:srgbClr val="0070C0"/>
              </a:solidFill>
            </a:endParaRP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0070C0"/>
                </a:solidFill>
              </a:rPr>
              <a:t>Applied procedure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0070C0"/>
                </a:solidFill>
              </a:rPr>
              <a:t>Detailed OT note(operative difficulties/problems)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0070C0"/>
                </a:solidFill>
              </a:rPr>
              <a:t>Possible causes of failure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934200" y="2286000"/>
            <a:ext cx="0" cy="1255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0800000" flipV="1">
            <a:off x="3581400" y="6337145"/>
            <a:ext cx="39624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(</a:t>
            </a:r>
            <a:r>
              <a:rPr lang="en-US" b="1" i="1" dirty="0" err="1">
                <a:solidFill>
                  <a:schemeClr val="accent2"/>
                </a:solidFill>
              </a:rPr>
              <a:t>Gianantonio,M</a:t>
            </a:r>
            <a:r>
              <a:rPr lang="en-US" b="1" i="1" dirty="0">
                <a:solidFill>
                  <a:schemeClr val="accent2"/>
                </a:solidFill>
              </a:rPr>
              <a:t>.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Planning for surgery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Step 1:-a) Critical analysis of presenting </a:t>
            </a:r>
            <a:r>
              <a:rPr lang="en-US" sz="2400" i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Anatomic</a:t>
            </a:r>
            <a:r>
              <a:rPr lang="en-US" sz="2400" i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features.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2286000"/>
            <a:ext cx="4800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Meatus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perimeatal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tissue</a:t>
            </a:r>
          </a:p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Urethral plate</a:t>
            </a:r>
          </a:p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No of fistulas</a:t>
            </a:r>
          </a:p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Contour &amp; configuration of  glans</a:t>
            </a:r>
          </a:p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Assessment of residual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chordee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Penile skin amount &amp; quality (texture, supple)</a:t>
            </a:r>
          </a:p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Amount of scar (where &amp; how much)</a:t>
            </a:r>
          </a:p>
          <a:p>
            <a:pPr>
              <a:buClr>
                <a:srgbClr val="CC00CC"/>
              </a:buClr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Availability and vascularity of native tissue</a:t>
            </a:r>
          </a:p>
          <a:p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2895600" cy="365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05000" y="4648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Fistula 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fistula1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2819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meatus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Scar tissue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419600" y="6160532"/>
            <a:ext cx="4495800" cy="6212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i="1" u="sng" dirty="0" err="1">
                <a:solidFill>
                  <a:schemeClr val="accent6">
                    <a:lumMod val="75000"/>
                  </a:schemeClr>
                </a:solidFill>
              </a:rPr>
              <a:t>Jone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 M Park, </a:t>
            </a:r>
            <a:r>
              <a:rPr lang="en-US" i="1" u="sng" dirty="0" err="1">
                <a:solidFill>
                  <a:schemeClr val="accent6">
                    <a:lumMod val="75000"/>
                  </a:schemeClr>
                </a:solidFill>
              </a:rPr>
              <a:t>Devid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 A Bloom operative </a:t>
            </a:r>
            <a:r>
              <a:rPr lang="en-US" i="1" u="sng" dirty="0" err="1">
                <a:solidFill>
                  <a:schemeClr val="accent6">
                    <a:lumMod val="75000"/>
                  </a:schemeClr>
                </a:solidFill>
              </a:rPr>
              <a:t>ped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. 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Surgery, 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2012.)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of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2:-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676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Counseling with parents &amp; patient.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2438400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sz="2400" dirty="0" smtClean="0"/>
              <a:t>Problems with likely etiology</a:t>
            </a:r>
          </a:p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i="1" dirty="0" smtClean="0">
                <a:solidFill>
                  <a:schemeClr val="accent2"/>
                </a:solidFill>
              </a:rPr>
              <a:t>   Pros &amp; Cons of the scenarios</a:t>
            </a:r>
          </a:p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i="1" dirty="0" smtClean="0"/>
              <a:t>  what you want to do diagrammatically</a:t>
            </a:r>
          </a:p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i="1" dirty="0" smtClean="0"/>
              <a:t>   Probable complications with the views of corrective scope</a:t>
            </a:r>
          </a:p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i="1" dirty="0" smtClean="0"/>
              <a:t>   Sometimes needs to give proper guideline for special center/ Expert surgeon </a:t>
            </a:r>
          </a:p>
          <a:p>
            <a:pPr>
              <a:buClr>
                <a:srgbClr val="CC00CC"/>
              </a:buClr>
            </a:pPr>
            <a:endParaRPr lang="en-US" sz="2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62554922"/>
              </p:ext>
            </p:extLst>
          </p:nvPr>
        </p:nvGraphicFramePr>
        <p:xfrm>
          <a:off x="609600" y="3276600"/>
          <a:ext cx="3048000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of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3:- </a:t>
            </a:r>
            <a:r>
              <a:rPr lang="en-US" sz="2800" b="1" dirty="0" smtClean="0"/>
              <a:t>Surgical correction of defects.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362200"/>
            <a:ext cx="6370320" cy="3662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 smtClean="0"/>
              <a:t>Surgery should be done by an Expert &amp; well acquainted </a:t>
            </a:r>
            <a:r>
              <a:rPr lang="en-US" sz="2400" dirty="0" err="1" smtClean="0"/>
              <a:t>hypospadic</a:t>
            </a:r>
            <a:r>
              <a:rPr lang="en-US" sz="2400" dirty="0" smtClean="0"/>
              <a:t> surgeon </a:t>
            </a:r>
            <a:r>
              <a:rPr lang="en-US" sz="2000" b="1" i="1" dirty="0" smtClean="0">
                <a:solidFill>
                  <a:schemeClr val="accent2"/>
                </a:solidFill>
              </a:rPr>
              <a:t>(who have a good learning curve &amp; usually do at least 30-40 cases/ year.)</a:t>
            </a:r>
          </a:p>
          <a:p>
            <a:pPr>
              <a:buClr>
                <a:srgbClr val="CC00CC"/>
              </a:buClr>
            </a:pPr>
            <a:r>
              <a:rPr lang="en-US" sz="2000" b="1" i="1" dirty="0" smtClean="0">
                <a:solidFill>
                  <a:schemeClr val="accent2"/>
                </a:solidFill>
              </a:rPr>
              <a:t> </a:t>
            </a:r>
          </a:p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 smtClean="0"/>
              <a:t>High maintenance of the ideal “</a:t>
            </a:r>
            <a:r>
              <a:rPr lang="en-US" sz="2400" b="1" i="1" dirty="0" smtClean="0"/>
              <a:t>principles of hypospadias surgery</a:t>
            </a:r>
            <a:r>
              <a:rPr lang="en-US" sz="2400" i="1" dirty="0" smtClean="0"/>
              <a:t>”</a:t>
            </a:r>
            <a:r>
              <a:rPr lang="en-US" sz="2400" dirty="0" smtClean="0"/>
              <a:t> like</a:t>
            </a:r>
          </a:p>
          <a:p>
            <a:pPr>
              <a:buClr>
                <a:srgbClr val="CC00CC"/>
              </a:buClr>
            </a:pPr>
            <a:endParaRPr lang="en-US" sz="2400" dirty="0" smtClean="0"/>
          </a:p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 smtClean="0"/>
              <a:t>Try to salvage </a:t>
            </a:r>
            <a:r>
              <a:rPr lang="en-US" sz="2400" b="1" i="1" dirty="0" smtClean="0"/>
              <a:t>urethral plate </a:t>
            </a:r>
            <a:r>
              <a:rPr lang="en-US" sz="2400" dirty="0" smtClean="0"/>
              <a:t>or sometimes native skin is used for </a:t>
            </a:r>
            <a:r>
              <a:rPr lang="en-US" sz="2400" dirty="0" err="1" smtClean="0"/>
              <a:t>neourethra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365325" y="3552945"/>
            <a:ext cx="212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W. </a:t>
            </a:r>
            <a:r>
              <a:rPr lang="en-US" i="1" dirty="0" smtClean="0">
                <a:solidFill>
                  <a:schemeClr val="accent2"/>
                </a:solidFill>
              </a:rPr>
              <a:t>Snodgrass 2010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741920" y="2362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12608" y="2514600"/>
            <a:ext cx="0" cy="29854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of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3:-                                                            </a:t>
            </a:r>
            <a:r>
              <a:rPr lang="en-US" sz="2400" dirty="0" smtClean="0"/>
              <a:t>cont.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3999" y="2429256"/>
            <a:ext cx="6087069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800" dirty="0" smtClean="0"/>
              <a:t>Urethral plate- healthy, non scared, supple, &amp;  </a:t>
            </a:r>
            <a:r>
              <a:rPr lang="en-US" sz="2800" dirty="0"/>
              <a:t>wide &gt; </a:t>
            </a:r>
            <a:r>
              <a:rPr lang="en-US" sz="2800" dirty="0" smtClean="0"/>
              <a:t>8mm: </a:t>
            </a:r>
            <a:r>
              <a:rPr lang="en-US" sz="2800" dirty="0" err="1" smtClean="0"/>
              <a:t>Neourethra</a:t>
            </a:r>
            <a:r>
              <a:rPr lang="en-US" sz="2800" dirty="0" smtClean="0"/>
              <a:t> by </a:t>
            </a:r>
            <a:r>
              <a:rPr lang="en-US" sz="2800" dirty="0"/>
              <a:t>Snodgrass </a:t>
            </a:r>
            <a:r>
              <a:rPr lang="en-US" sz="2800" dirty="0" smtClean="0"/>
              <a:t>procedure</a:t>
            </a:r>
          </a:p>
          <a:p>
            <a:pPr>
              <a:buClr>
                <a:srgbClr val="CC00CC"/>
              </a:buClr>
            </a:pPr>
            <a:endParaRPr lang="en-US" sz="2800" dirty="0"/>
          </a:p>
          <a:p>
            <a:pPr marL="342900" indent="-34290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800" dirty="0" smtClean="0"/>
              <a:t> Urethral plate- narrow, healthy :Graft </a:t>
            </a:r>
            <a:r>
              <a:rPr lang="en-US" sz="2800" dirty="0"/>
              <a:t>augmented Snodgrass or “</a:t>
            </a:r>
            <a:r>
              <a:rPr lang="en-US" sz="2800" dirty="0" err="1" smtClean="0"/>
              <a:t>Snod-graft”procedure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984652" y="3098452"/>
            <a:ext cx="2176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(</a:t>
            </a:r>
            <a:r>
              <a:rPr lang="en-US" b="1" i="1" dirty="0" err="1" smtClean="0">
                <a:solidFill>
                  <a:schemeClr val="accent2"/>
                </a:solidFill>
              </a:rPr>
              <a:t>Hyes</a:t>
            </a:r>
            <a:r>
              <a:rPr lang="en-US" b="1" i="1" dirty="0" smtClean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MC &amp; Malone </a:t>
            </a:r>
            <a:r>
              <a:rPr lang="en-US" b="1" i="1" dirty="0" smtClean="0">
                <a:solidFill>
                  <a:schemeClr val="accent2"/>
                </a:solidFill>
              </a:rPr>
              <a:t>19999)</a:t>
            </a:r>
            <a:endParaRPr lang="en-US" b="1" i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611068" y="2438400"/>
            <a:ext cx="8932" cy="3429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7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of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 Step 3                                                        </a:t>
            </a:r>
            <a:r>
              <a:rPr lang="en-US" sz="2400" dirty="0" smtClean="0"/>
              <a:t>cont.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209800"/>
            <a:ext cx="7848600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 smtClean="0"/>
              <a:t> Distal </a:t>
            </a:r>
            <a:r>
              <a:rPr lang="en-US" sz="2800" dirty="0" smtClean="0"/>
              <a:t>Meatus, </a:t>
            </a:r>
            <a:r>
              <a:rPr lang="en-US" sz="2800" dirty="0"/>
              <a:t>narrow plate, Proximal ventral skin </a:t>
            </a:r>
            <a:r>
              <a:rPr lang="en-US" sz="2800" dirty="0" err="1" smtClean="0"/>
              <a:t>healthy:Methew</a:t>
            </a:r>
            <a:r>
              <a:rPr lang="en-US" sz="2800" dirty="0" smtClean="0"/>
              <a:t> </a:t>
            </a:r>
            <a:r>
              <a:rPr lang="en-US" sz="2800" dirty="0"/>
              <a:t>procedure with </a:t>
            </a:r>
            <a:r>
              <a:rPr lang="en-US" sz="2800" dirty="0" err="1"/>
              <a:t>Hadidi</a:t>
            </a:r>
            <a:r>
              <a:rPr lang="en-US" sz="2800" dirty="0"/>
              <a:t> modification </a:t>
            </a:r>
            <a:endParaRPr lang="en-US" sz="2800" dirty="0" smtClean="0"/>
          </a:p>
          <a:p>
            <a:pPr>
              <a:buClr>
                <a:srgbClr val="CC00CC"/>
              </a:buClr>
            </a:pPr>
            <a:endParaRPr lang="en-US" sz="2800" dirty="0"/>
          </a:p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800" dirty="0" smtClean="0"/>
              <a:t> Some </a:t>
            </a:r>
            <a:r>
              <a:rPr lang="en-US" sz="2800" dirty="0"/>
              <a:t>times </a:t>
            </a:r>
            <a:r>
              <a:rPr lang="en-US" sz="2800" dirty="0" smtClean="0"/>
              <a:t>where </a:t>
            </a:r>
            <a:r>
              <a:rPr lang="en-US" sz="2800" dirty="0"/>
              <a:t>there is sufficient  </a:t>
            </a:r>
            <a:r>
              <a:rPr lang="en-US" sz="2800" dirty="0" err="1"/>
              <a:t>prepuchial</a:t>
            </a:r>
            <a:r>
              <a:rPr lang="en-US" sz="2800" dirty="0"/>
              <a:t> skin: </a:t>
            </a:r>
            <a:r>
              <a:rPr lang="en-US" sz="2800" dirty="0" err="1"/>
              <a:t>Onlay</a:t>
            </a:r>
            <a:r>
              <a:rPr lang="en-US" sz="2800" dirty="0"/>
              <a:t> graft may be useful .</a:t>
            </a:r>
            <a:endParaRPr lang="en-US" sz="2800" dirty="0" smtClean="0"/>
          </a:p>
          <a:p>
            <a:pPr>
              <a:buClr>
                <a:srgbClr val="CC00CC"/>
              </a:buClr>
            </a:pPr>
            <a:endParaRPr lang="en-US" sz="2800" dirty="0"/>
          </a:p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800" dirty="0" smtClean="0"/>
              <a:t> Supporting </a:t>
            </a:r>
            <a:r>
              <a:rPr lang="en-US" sz="2800" dirty="0"/>
              <a:t>the </a:t>
            </a:r>
            <a:r>
              <a:rPr lang="en-US" sz="2800" dirty="0" err="1"/>
              <a:t>neourethra</a:t>
            </a:r>
            <a:r>
              <a:rPr lang="en-US" sz="2800" dirty="0"/>
              <a:t> by well </a:t>
            </a:r>
            <a:r>
              <a:rPr lang="en-US" sz="2800" dirty="0" err="1"/>
              <a:t>vasculised</a:t>
            </a:r>
            <a:r>
              <a:rPr lang="en-US" sz="2800" dirty="0"/>
              <a:t> </a:t>
            </a:r>
            <a:r>
              <a:rPr lang="en-US" sz="2800" dirty="0" err="1"/>
              <a:t>dartos</a:t>
            </a:r>
            <a:r>
              <a:rPr lang="en-US" sz="2800" dirty="0"/>
              <a:t> or </a:t>
            </a:r>
            <a:r>
              <a:rPr lang="en-US" sz="2800" dirty="0" err="1"/>
              <a:t>spongious</a:t>
            </a:r>
            <a:r>
              <a:rPr lang="en-US" sz="2800" dirty="0"/>
              <a:t> </a:t>
            </a:r>
            <a:r>
              <a:rPr lang="en-US" sz="2800" dirty="0" smtClean="0"/>
              <a:t>tissue.</a:t>
            </a:r>
            <a:endParaRPr lang="en-US" sz="2800" dirty="0"/>
          </a:p>
          <a:p>
            <a:pPr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800" dirty="0" smtClean="0"/>
              <a:t> Penile </a:t>
            </a:r>
            <a:r>
              <a:rPr lang="en-US" sz="2800" dirty="0"/>
              <a:t>coverage with acceptable </a:t>
            </a:r>
            <a:r>
              <a:rPr lang="en-US" sz="2800" dirty="0" err="1"/>
              <a:t>cosmesis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of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stage procedure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2286000"/>
            <a:ext cx="5181600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 smtClean="0"/>
              <a:t>Excise all scar tissues </a:t>
            </a:r>
          </a:p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 smtClean="0"/>
              <a:t>Correction of the </a:t>
            </a:r>
            <a:r>
              <a:rPr lang="en-US" sz="2400" dirty="0" err="1" smtClean="0"/>
              <a:t>chordee</a:t>
            </a:r>
            <a:r>
              <a:rPr lang="en-US" sz="2400" dirty="0" smtClean="0"/>
              <a:t> if needed</a:t>
            </a:r>
          </a:p>
          <a:p>
            <a:pPr>
              <a:buClr>
                <a:srgbClr val="CC00CC"/>
              </a:buClr>
            </a:pPr>
            <a:endParaRPr lang="en-US" sz="2400" dirty="0" smtClean="0"/>
          </a:p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 smtClean="0"/>
              <a:t> take the </a:t>
            </a:r>
            <a:r>
              <a:rPr lang="en-US" sz="2400" dirty="0" err="1" smtClean="0"/>
              <a:t>Buccal</a:t>
            </a:r>
            <a:r>
              <a:rPr lang="en-US" sz="2400" dirty="0" smtClean="0"/>
              <a:t> mucosal graft as it has got potentiality of easy </a:t>
            </a:r>
            <a:r>
              <a:rPr lang="en-US" sz="2400" dirty="0" err="1" smtClean="0"/>
              <a:t>neovuscularisation</a:t>
            </a:r>
            <a:r>
              <a:rPr lang="en-US" sz="2400" dirty="0" smtClean="0"/>
              <a:t> &amp; malleable</a:t>
            </a:r>
          </a:p>
          <a:p>
            <a:pPr>
              <a:buClr>
                <a:srgbClr val="CC00CC"/>
              </a:buClr>
            </a:pPr>
            <a:endParaRPr lang="en-US" sz="2400" dirty="0" smtClean="0"/>
          </a:p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 smtClean="0"/>
              <a:t>Can use the </a:t>
            </a:r>
            <a:r>
              <a:rPr lang="en-US" sz="2400" dirty="0" err="1" smtClean="0"/>
              <a:t>testosteron</a:t>
            </a:r>
            <a:r>
              <a:rPr lang="en-US" sz="2400" dirty="0" smtClean="0"/>
              <a:t> </a:t>
            </a:r>
            <a:r>
              <a:rPr lang="en-US" sz="2400" dirty="0" err="1" smtClean="0"/>
              <a:t>emulssion</a:t>
            </a:r>
            <a:r>
              <a:rPr lang="en-US" sz="2400" dirty="0" smtClean="0"/>
              <a:t> prior to </a:t>
            </a:r>
            <a:r>
              <a:rPr lang="en-US" sz="2400" dirty="0" err="1" smtClean="0"/>
              <a:t>urethroplasty</a:t>
            </a:r>
            <a:r>
              <a:rPr lang="en-US" sz="2400" dirty="0" smtClean="0"/>
              <a:t> for 3-4 </a:t>
            </a:r>
            <a:r>
              <a:rPr lang="en-US" sz="2400" dirty="0" err="1" smtClean="0"/>
              <a:t>wks</a:t>
            </a:r>
            <a:endParaRPr lang="en-US" sz="2400" dirty="0" smtClean="0"/>
          </a:p>
          <a:p>
            <a:pPr>
              <a:buClr>
                <a:srgbClr val="CC00CC"/>
              </a:buClr>
            </a:pPr>
            <a:endParaRPr lang="en-US" sz="2400" dirty="0" smtClean="0"/>
          </a:p>
          <a:p>
            <a:pPr marL="285750" indent="-285750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2400" dirty="0" smtClean="0"/>
              <a:t>In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stage </a:t>
            </a:r>
            <a:r>
              <a:rPr lang="en-US" sz="2400" dirty="0" err="1" smtClean="0"/>
              <a:t>Urethroplasty</a:t>
            </a:r>
            <a:r>
              <a:rPr lang="en-US" sz="2400" dirty="0" smtClean="0"/>
              <a:t> with the grafted mucosa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3122022"/>
            <a:ext cx="2743200" cy="2364379"/>
            <a:chOff x="-239982" y="108608"/>
            <a:chExt cx="3214818" cy="2006450"/>
          </a:xfrm>
        </p:grpSpPr>
        <p:sp>
          <p:nvSpPr>
            <p:cNvPr id="7" name="Rounded Rectangle 6"/>
            <p:cNvSpPr/>
            <p:nvPr/>
          </p:nvSpPr>
          <p:spPr>
            <a:xfrm>
              <a:off x="-239982" y="745616"/>
              <a:ext cx="3036217" cy="13694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285750" indent="-285750">
                <a:buClr>
                  <a:srgbClr val="CC00CC"/>
                </a:buClr>
                <a:buFont typeface="Arial" pitchFamily="34" charset="0"/>
                <a:buChar char="•"/>
              </a:pPr>
              <a:r>
                <a:rPr lang="en-US" sz="2000" dirty="0" smtClean="0"/>
                <a:t>Excess scar </a:t>
              </a:r>
              <a:r>
                <a:rPr lang="en-US" sz="2000" dirty="0" err="1" smtClean="0"/>
                <a:t>tissuse</a:t>
              </a:r>
              <a:endParaRPr lang="en-US" sz="2000" dirty="0" smtClean="0"/>
            </a:p>
            <a:p>
              <a:pPr marL="285750" indent="-285750">
                <a:buClr>
                  <a:srgbClr val="CC00CC"/>
                </a:buClr>
                <a:buFont typeface="Arial" pitchFamily="34" charset="0"/>
                <a:buChar char="•"/>
              </a:pPr>
              <a:r>
                <a:rPr lang="en-US" sz="2000" dirty="0" smtClean="0"/>
                <a:t>Moderate to severe </a:t>
              </a:r>
              <a:r>
                <a:rPr lang="en-US" sz="2000" dirty="0" err="1" smtClean="0"/>
                <a:t>chordee</a:t>
              </a:r>
              <a:endParaRPr lang="en-US" sz="2000" dirty="0" smtClean="0"/>
            </a:p>
            <a:p>
              <a:pPr marL="285750" indent="-285750">
                <a:buClr>
                  <a:srgbClr val="CC00CC"/>
                </a:buClr>
                <a:buFont typeface="Arial" pitchFamily="34" charset="0"/>
                <a:buChar char="•"/>
              </a:pPr>
              <a:r>
                <a:rPr lang="en-US" sz="2000" dirty="0" smtClean="0"/>
                <a:t>Lack of native skin</a:t>
              </a:r>
              <a:endParaRPr lang="en-US" sz="2000" dirty="0"/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73164" y="108608"/>
              <a:ext cx="2901672" cy="13524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b="1" i="1" kern="1200" dirty="0"/>
            </a:p>
          </p:txBody>
        </p:sp>
      </p:grpSp>
      <p:sp>
        <p:nvSpPr>
          <p:cNvPr id="14" name="Oval 13"/>
          <p:cNvSpPr/>
          <p:nvPr/>
        </p:nvSpPr>
        <p:spPr>
          <a:xfrm rot="16200000">
            <a:off x="6421787" y="3865214"/>
            <a:ext cx="4301429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accent2"/>
                </a:solidFill>
              </a:rPr>
              <a:t>( </a:t>
            </a:r>
            <a:r>
              <a:rPr lang="en-US" i="1" dirty="0" err="1">
                <a:solidFill>
                  <a:schemeClr val="accent2"/>
                </a:solidFill>
              </a:rPr>
              <a:t>Bracka</a:t>
            </a:r>
            <a:r>
              <a:rPr lang="en-US" i="1" dirty="0">
                <a:solidFill>
                  <a:schemeClr val="accent2"/>
                </a:solidFill>
              </a:rPr>
              <a:t> A. 1995 and Snodgrass W.T. 2004)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surgical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Keep the stent &gt; 10 days</a:t>
            </a:r>
          </a:p>
          <a:p>
            <a:r>
              <a:rPr lang="en-US" b="1" dirty="0" smtClean="0">
                <a:cs typeface="Times New Roman" pitchFamily="18" charset="0"/>
              </a:rPr>
              <a:t>Cheek the dressing on 5</a:t>
            </a:r>
            <a:r>
              <a:rPr lang="en-US" b="1" baseline="30000" dirty="0" smtClean="0">
                <a:cs typeface="Times New Roman" pitchFamily="18" charset="0"/>
              </a:rPr>
              <a:t>th</a:t>
            </a:r>
            <a:r>
              <a:rPr lang="en-US" b="1" dirty="0" smtClean="0">
                <a:cs typeface="Times New Roman" pitchFamily="18" charset="0"/>
              </a:rPr>
              <a:t> POD</a:t>
            </a:r>
          </a:p>
          <a:p>
            <a:r>
              <a:rPr lang="en-US" b="1" dirty="0" smtClean="0">
                <a:cs typeface="Times New Roman" pitchFamily="18" charset="0"/>
              </a:rPr>
              <a:t>In case of graft try to keep grafted bed wet</a:t>
            </a:r>
          </a:p>
          <a:p>
            <a:r>
              <a:rPr lang="en-US" b="1" dirty="0" smtClean="0">
                <a:cs typeface="Times New Roman" pitchFamily="18" charset="0"/>
              </a:rPr>
              <a:t>Parenteral antibiotic for at least 3 days</a:t>
            </a:r>
          </a:p>
          <a:p>
            <a:r>
              <a:rPr lang="en-US" b="1" dirty="0" smtClean="0">
                <a:cs typeface="Times New Roman" pitchFamily="18" charset="0"/>
              </a:rPr>
              <a:t>Erection &amp; straining on defecation should be avoided</a:t>
            </a:r>
          </a:p>
          <a:p>
            <a:r>
              <a:rPr lang="en-US" b="1" dirty="0" smtClean="0">
                <a:cs typeface="Times New Roman" pitchFamily="18" charset="0"/>
              </a:rPr>
              <a:t>Dilatation with </a:t>
            </a:r>
            <a:r>
              <a:rPr lang="en-US" b="1" dirty="0" err="1" smtClean="0">
                <a:cs typeface="Times New Roman" pitchFamily="18" charset="0"/>
              </a:rPr>
              <a:t>Ramson</a:t>
            </a:r>
            <a:r>
              <a:rPr lang="en-US" b="1" dirty="0" smtClean="0">
                <a:cs typeface="Times New Roman" pitchFamily="18" charset="0"/>
              </a:rPr>
              <a:t> feeding tube impregnated by low potential steroid ointment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Early discharge of child with an apparent successful repair Without long term follow up may be just a way to sweep ‘problems under the carpet’.</a:t>
            </a:r>
          </a:p>
          <a:p>
            <a:r>
              <a:rPr lang="en-US" dirty="0" smtClean="0"/>
              <a:t>Should be for prolonged period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3429000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 err="1" smtClean="0"/>
              <a:t>Meatal</a:t>
            </a:r>
            <a:r>
              <a:rPr lang="en-US" sz="2400" b="1" dirty="0" smtClean="0"/>
              <a:t> status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 smtClean="0"/>
              <a:t>Urinary flow by clinically &amp; </a:t>
            </a:r>
            <a:r>
              <a:rPr lang="en-US" sz="2400" b="1" dirty="0" err="1" smtClean="0"/>
              <a:t>uroflowmerty</a:t>
            </a:r>
            <a:endParaRPr lang="en-US" sz="2400" b="1" dirty="0" smtClean="0"/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 smtClean="0"/>
              <a:t>Acceptability of </a:t>
            </a:r>
            <a:r>
              <a:rPr lang="en-US" sz="2400" b="1" dirty="0" err="1" smtClean="0"/>
              <a:t>chordee</a:t>
            </a:r>
            <a:r>
              <a:rPr lang="en-US" sz="2400" b="1" dirty="0" smtClean="0"/>
              <a:t> &lt; or&gt; 15-20 degree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 smtClean="0"/>
              <a:t>Cosmetic appearance of penis and external genitalia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400" b="1" dirty="0" smtClean="0"/>
              <a:t>Further complication if any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693027" y="4395443"/>
            <a:ext cx="3341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https//dol.org/10.1016/J.eururo.2006.02.014</a:t>
            </a:r>
            <a:r>
              <a:rPr lang="en-US" i="1" dirty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Lesions and Learning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i="1" dirty="0" smtClean="0"/>
              <a:t>Operation note in details with  all presenting features including per-operative difficulties in primary procedure should be mentioned</a:t>
            </a:r>
          </a:p>
          <a:p>
            <a:endParaRPr lang="en-US" b="1" i="1" dirty="0" smtClean="0"/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i="1" dirty="0" smtClean="0"/>
              <a:t>Hypospadias surgery should not be done by occasional operator (</a:t>
            </a:r>
            <a:r>
              <a:rPr lang="en-US" sz="2800" b="1" i="1" u="sng" dirty="0" smtClean="0">
                <a:solidFill>
                  <a:srgbClr val="3366FF"/>
                </a:solidFill>
              </a:rPr>
              <a:t>30-40cases/yrs is desirable</a:t>
            </a:r>
            <a:r>
              <a:rPr lang="en-US" b="1" i="1" dirty="0" smtClean="0"/>
              <a:t>) even more relevant for complex redo cases.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7366057" y="3251257"/>
            <a:ext cx="33359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</a:rPr>
              <a:t>(Manzoni, G. </a:t>
            </a:r>
            <a:r>
              <a:rPr lang="en-US" sz="2000" b="1" i="1" dirty="0" err="1">
                <a:solidFill>
                  <a:schemeClr val="accent2"/>
                </a:solidFill>
              </a:rPr>
              <a:t>Bracka</a:t>
            </a:r>
            <a:r>
              <a:rPr lang="en-US" sz="2000" b="1" i="1" dirty="0">
                <a:solidFill>
                  <a:schemeClr val="accent2"/>
                </a:solidFill>
              </a:rPr>
              <a:t>, A. 2004)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:\new operative phooto\P101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" y="152400"/>
            <a:ext cx="9144000" cy="549918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 rot="20451985">
            <a:off x="507169" y="191898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Hypospadias World!!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Lesions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i="1" dirty="0" smtClean="0"/>
              <a:t>Principles of </a:t>
            </a:r>
            <a:r>
              <a:rPr lang="en-US" b="1" i="1" dirty="0" err="1" smtClean="0"/>
              <a:t>hypospadias</a:t>
            </a:r>
            <a:r>
              <a:rPr lang="en-US" b="1" i="1" dirty="0" smtClean="0"/>
              <a:t> surgery should be strictly maintained.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i="1" dirty="0" smtClean="0"/>
              <a:t>Should be done in skilled &amp; specialized center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i="1" dirty="0" smtClean="0"/>
              <a:t>Critical analysis of features and operational</a:t>
            </a:r>
          </a:p>
          <a:p>
            <a:pPr>
              <a:buNone/>
            </a:pPr>
            <a:r>
              <a:rPr lang="en-US" b="1" i="1" dirty="0" smtClean="0"/>
              <a:t>      mapping is essential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i="1" dirty="0" smtClean="0"/>
              <a:t>Finally </a:t>
            </a:r>
            <a:r>
              <a:rPr lang="en-US" b="1" i="1" dirty="0" err="1" smtClean="0"/>
              <a:t>hypospadias</a:t>
            </a:r>
            <a:r>
              <a:rPr lang="en-US" b="1" i="1" dirty="0" smtClean="0"/>
              <a:t> surgeon should try to</a:t>
            </a:r>
          </a:p>
          <a:p>
            <a:pPr>
              <a:buNone/>
            </a:pPr>
            <a:r>
              <a:rPr lang="en-US" b="1" i="1" dirty="0" smtClean="0"/>
              <a:t>     achieve ‘the long  learning curve’.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16200000">
            <a:off x="6477000" y="3200400"/>
            <a:ext cx="44196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b="1" i="1" dirty="0" smtClean="0">
                <a:solidFill>
                  <a:schemeClr val="accent2"/>
                </a:solidFill>
              </a:rPr>
              <a:t>Manzoni G, </a:t>
            </a:r>
            <a:r>
              <a:rPr lang="en-US" sz="2000" b="1" i="1" dirty="0" err="1" smtClean="0">
                <a:solidFill>
                  <a:schemeClr val="accent2"/>
                </a:solidFill>
              </a:rPr>
              <a:t>Bragka</a:t>
            </a:r>
            <a:r>
              <a:rPr lang="en-US" sz="2000" b="1" i="1" dirty="0" smtClean="0">
                <a:solidFill>
                  <a:schemeClr val="accent2"/>
                </a:solidFill>
              </a:rPr>
              <a:t> A. 2004, and </a:t>
            </a:r>
            <a:r>
              <a:rPr lang="en-US" sz="2000" b="1" i="1" dirty="0" err="1" smtClean="0">
                <a:solidFill>
                  <a:schemeClr val="accent2"/>
                </a:solidFill>
              </a:rPr>
              <a:t>Hadidi</a:t>
            </a:r>
            <a:r>
              <a:rPr lang="en-US" sz="2000" b="1" i="1" dirty="0" smtClean="0">
                <a:solidFill>
                  <a:schemeClr val="accent2"/>
                </a:solidFill>
              </a:rPr>
              <a:t> A` 2004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Re-do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Urethroplasty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Understanding and learning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438400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Presented by: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4038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Prof. Dr. </a:t>
            </a:r>
            <a:r>
              <a:rPr lang="en-US" sz="2400" b="1" dirty="0" err="1" smtClean="0"/>
              <a:t>Samidur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Rahman</a:t>
            </a:r>
            <a:endParaRPr lang="en-US" sz="2400" b="1" dirty="0" smtClean="0"/>
          </a:p>
          <a:p>
            <a:r>
              <a:rPr lang="en-US" sz="2400" b="1" dirty="0" smtClean="0"/>
              <a:t>Department of pediatric surgery</a:t>
            </a:r>
          </a:p>
          <a:p>
            <a:r>
              <a:rPr lang="en-US" sz="2400" b="1" dirty="0" smtClean="0"/>
              <a:t>Dhaka Medical College, Dhaka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Re-do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Urethroplasty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Wide variation of techniques for hypospadias surgery and diversities of result strongly indicates the hidden challenges of this topics.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we need to do re-do surgery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Failed hypospadias</a:t>
            </a:r>
          </a:p>
          <a:p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Multiple fistulas ( specially at corona)</a:t>
            </a:r>
          </a:p>
          <a:p>
            <a:pPr marL="0" indent="0">
              <a:buNone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400800"/>
            <a:ext cx="50292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C00CC"/>
                </a:solidFill>
              </a:rPr>
              <a:t>Myers JB </a:t>
            </a:r>
            <a:r>
              <a:rPr lang="en-US" sz="2000" i="1" dirty="0" err="1" smtClean="0">
                <a:solidFill>
                  <a:srgbClr val="CC00CC"/>
                </a:solidFill>
              </a:rPr>
              <a:t>J.Urol</a:t>
            </a:r>
            <a:r>
              <a:rPr lang="en-US" sz="2000" i="1" dirty="0" smtClean="0">
                <a:solidFill>
                  <a:srgbClr val="CC00CC"/>
                </a:solidFill>
              </a:rPr>
              <a:t> 2012, </a:t>
            </a:r>
            <a:r>
              <a:rPr lang="en-US" sz="2000" i="1" dirty="0" err="1" smtClean="0">
                <a:solidFill>
                  <a:srgbClr val="CC00CC"/>
                </a:solidFill>
              </a:rPr>
              <a:t>Barbagli</a:t>
            </a:r>
            <a:r>
              <a:rPr lang="en-US" sz="2000" i="1" dirty="0" smtClean="0">
                <a:solidFill>
                  <a:srgbClr val="CC00CC"/>
                </a:solidFill>
              </a:rPr>
              <a:t> G J. </a:t>
            </a:r>
            <a:r>
              <a:rPr lang="en-US" sz="2000" i="1" dirty="0" err="1" smtClean="0">
                <a:solidFill>
                  <a:srgbClr val="CC00CC"/>
                </a:solidFill>
              </a:rPr>
              <a:t>Urol</a:t>
            </a:r>
            <a:r>
              <a:rPr lang="en-US" sz="2000" i="1" dirty="0" smtClean="0">
                <a:solidFill>
                  <a:srgbClr val="CC00CC"/>
                </a:solidFill>
              </a:rPr>
              <a:t> 2010</a:t>
            </a:r>
            <a:endParaRPr lang="en-US" sz="2000" i="1" dirty="0">
              <a:solidFill>
                <a:srgbClr val="CC00CC"/>
              </a:solidFill>
            </a:endParaRPr>
          </a:p>
        </p:txBody>
      </p:sp>
      <p:pic>
        <p:nvPicPr>
          <p:cNvPr id="1026" name="Picture 2" descr="G:\redo\redo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28296"/>
            <a:ext cx="2066544" cy="24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si\Desktop\phone photos\Camera\IMG_20190323_152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1" y="3117123"/>
            <a:ext cx="2737104" cy="33133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6200000">
            <a:off x="5993970" y="375353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Partial glance </a:t>
            </a:r>
            <a:r>
              <a:rPr lang="en-US" b="1" dirty="0" err="1" smtClean="0"/>
              <a:t>dehicsence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7048500" y="4076700"/>
            <a:ext cx="609600" cy="381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54496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multiplefistulas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537704" y="5143500"/>
            <a:ext cx="609600" cy="381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162800" y="4468991"/>
            <a:ext cx="685800" cy="98067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Residual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chordee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Unsatisfactory </a:t>
            </a:r>
            <a:r>
              <a:rPr lang="en-US" dirty="0">
                <a:latin typeface="Arial" pitchFamily="34" charset="0"/>
                <a:cs typeface="Arial" pitchFamily="34" charset="0"/>
              </a:rPr>
              <a:t>esthetic appearance of external genitalia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Combined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2954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MG_20190516_105053  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472" y="3236976"/>
            <a:ext cx="2286000" cy="3429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….continued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400800"/>
            <a:ext cx="50292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C00CC"/>
                </a:solidFill>
              </a:rPr>
              <a:t>Myers JB </a:t>
            </a:r>
            <a:r>
              <a:rPr lang="en-US" sz="2000" i="1" dirty="0" err="1" smtClean="0">
                <a:solidFill>
                  <a:srgbClr val="CC00CC"/>
                </a:solidFill>
              </a:rPr>
              <a:t>J.Urol</a:t>
            </a:r>
            <a:r>
              <a:rPr lang="en-US" sz="2000" i="1" dirty="0" smtClean="0">
                <a:solidFill>
                  <a:srgbClr val="CC00CC"/>
                </a:solidFill>
              </a:rPr>
              <a:t> 2012, </a:t>
            </a:r>
            <a:r>
              <a:rPr lang="en-US" sz="2000" i="1" dirty="0" err="1" smtClean="0">
                <a:solidFill>
                  <a:srgbClr val="CC00CC"/>
                </a:solidFill>
              </a:rPr>
              <a:t>Barbagli</a:t>
            </a:r>
            <a:r>
              <a:rPr lang="en-US" sz="2000" i="1" dirty="0" smtClean="0">
                <a:solidFill>
                  <a:srgbClr val="CC00CC"/>
                </a:solidFill>
              </a:rPr>
              <a:t> G J. </a:t>
            </a:r>
            <a:r>
              <a:rPr lang="en-US" sz="2000" i="1" dirty="0" err="1" smtClean="0">
                <a:solidFill>
                  <a:srgbClr val="CC00CC"/>
                </a:solidFill>
              </a:rPr>
              <a:t>Urol</a:t>
            </a:r>
            <a:r>
              <a:rPr lang="en-US" sz="2000" i="1" dirty="0" smtClean="0">
                <a:solidFill>
                  <a:srgbClr val="CC00CC"/>
                </a:solidFill>
              </a:rPr>
              <a:t> 2010</a:t>
            </a:r>
            <a:endParaRPr lang="en-US" sz="2000" i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….</a:t>
            </a:r>
            <a:r>
              <a:rPr lang="en-US" dirty="0" err="1" smtClean="0"/>
              <a:t>condinued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804709" cy="2853532"/>
          </a:xfrm>
        </p:spPr>
      </p:pic>
      <p:sp>
        <p:nvSpPr>
          <p:cNvPr id="5" name="Rectangle 4"/>
          <p:cNvSpPr/>
          <p:nvPr/>
        </p:nvSpPr>
        <p:spPr>
          <a:xfrm>
            <a:off x="228600" y="1786128"/>
            <a:ext cx="480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Urethral stricture with /without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diverticulu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Glance dehiscence with poorly supported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neourethra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redo\Unsupported Neo Ureth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28" y="4419600"/>
            <a:ext cx="3234944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6400800"/>
            <a:ext cx="50292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C00CC"/>
                </a:solidFill>
              </a:rPr>
              <a:t>Myers JB </a:t>
            </a:r>
            <a:r>
              <a:rPr lang="en-US" sz="2000" i="1" dirty="0" err="1" smtClean="0">
                <a:solidFill>
                  <a:srgbClr val="CC00CC"/>
                </a:solidFill>
              </a:rPr>
              <a:t>J.Urol</a:t>
            </a:r>
            <a:r>
              <a:rPr lang="en-US" sz="2000" i="1" dirty="0" smtClean="0">
                <a:solidFill>
                  <a:srgbClr val="CC00CC"/>
                </a:solidFill>
              </a:rPr>
              <a:t> 2012, </a:t>
            </a:r>
            <a:r>
              <a:rPr lang="en-US" sz="2000" i="1" dirty="0" err="1" smtClean="0">
                <a:solidFill>
                  <a:srgbClr val="CC00CC"/>
                </a:solidFill>
              </a:rPr>
              <a:t>Barbagli</a:t>
            </a:r>
            <a:r>
              <a:rPr lang="en-US" sz="2000" i="1" dirty="0" smtClean="0">
                <a:solidFill>
                  <a:srgbClr val="CC00CC"/>
                </a:solidFill>
              </a:rPr>
              <a:t> G J. </a:t>
            </a:r>
            <a:r>
              <a:rPr lang="en-US" sz="2000" i="1" dirty="0" err="1" smtClean="0">
                <a:solidFill>
                  <a:srgbClr val="CC00CC"/>
                </a:solidFill>
              </a:rPr>
              <a:t>Urol</a:t>
            </a:r>
            <a:r>
              <a:rPr lang="en-US" sz="2000" i="1" dirty="0" smtClean="0">
                <a:solidFill>
                  <a:srgbClr val="CC00CC"/>
                </a:solidFill>
              </a:rPr>
              <a:t> 2010</a:t>
            </a:r>
            <a:endParaRPr lang="en-US" sz="2000" i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401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si\Desktop\phone photos\Camera\IMG_20190323_152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89560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362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multiplefistulas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447800" y="4191000"/>
            <a:ext cx="609600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381000" y="685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Partial glance </a:t>
            </a:r>
            <a:r>
              <a:rPr lang="en-US" b="1" dirty="0" err="1" smtClean="0"/>
              <a:t>dehicsence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647700" y="952500"/>
            <a:ext cx="609600" cy="381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0" y="0"/>
            <a:ext cx="262393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172200" y="2286000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Fistula with thin skin bridge 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6400800" y="3505200"/>
            <a:ext cx="457200" cy="4572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IMG_20190516_105053  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0"/>
            <a:ext cx="2286000" cy="342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581400" y="2057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Residual </a:t>
            </a:r>
            <a:r>
              <a:rPr lang="en-US" sz="1600" b="1" dirty="0" err="1" smtClean="0"/>
              <a:t>chordee</a:t>
            </a:r>
            <a:r>
              <a:rPr lang="en-US" sz="1600" b="1" dirty="0" smtClean="0"/>
              <a:t>  with redundant skin  &amp; BMG</a:t>
            </a:r>
            <a:endParaRPr lang="en-US" sz="1600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4648200" y="2895600"/>
            <a:ext cx="762000" cy="762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H:\HYPOSPADIAD\Sariar\P1010126.JPG"/>
          <p:cNvPicPr>
            <a:picLocks noChangeAspect="1" noChangeArrowheads="1"/>
          </p:cNvPicPr>
          <p:nvPr/>
        </p:nvPicPr>
        <p:blipFill>
          <a:blip r:embed="rId5" cstate="print"/>
          <a:srcRect l="8879" t="3933" r="16537"/>
          <a:stretch>
            <a:fillRect/>
          </a:stretch>
        </p:blipFill>
        <p:spPr bwMode="auto">
          <a:xfrm>
            <a:off x="0" y="3657600"/>
            <a:ext cx="2895600" cy="3200400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rot="5400000" flipH="1" flipV="1">
            <a:off x="1028700" y="2019300"/>
            <a:ext cx="609600" cy="381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71500" y="1638300"/>
            <a:ext cx="106680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924300" y="1562100"/>
            <a:ext cx="609600" cy="381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6362700" y="1485900"/>
            <a:ext cx="1066800" cy="533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476934" y="443933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Glance </a:t>
            </a:r>
            <a:r>
              <a:rPr lang="en-US" b="1" dirty="0" err="1" smtClean="0"/>
              <a:t>dehicsence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6576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we face such complications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Wrong selection of inappropriate techniques during primary surgery.</a:t>
            </a:r>
          </a:p>
          <a:p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Hypospadias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surgeon’s inexperience/ lack of adequate training.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Soft tissue Infection.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May be the integral healing properties of native tissue.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Combined factors. 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Patients factors like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609600" y="6381689"/>
            <a:ext cx="73152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Type, glance size, </a:t>
            </a:r>
            <a:r>
              <a:rPr lang="en-US" sz="2000" b="1" i="1" dirty="0" err="1" smtClean="0"/>
              <a:t>chodee</a:t>
            </a:r>
            <a:r>
              <a:rPr lang="en-US" sz="2000" b="1" i="1" dirty="0" smtClean="0"/>
              <a:t>, use of steroid</a:t>
            </a:r>
            <a:r>
              <a:rPr lang="en-US" b="1" i="1" dirty="0" smtClean="0">
                <a:solidFill>
                  <a:schemeClr val="accent2"/>
                </a:solidFill>
              </a:rPr>
              <a:t>( W. </a:t>
            </a:r>
            <a:r>
              <a:rPr lang="en-US" b="1" i="1" dirty="0" err="1" smtClean="0">
                <a:solidFill>
                  <a:schemeClr val="accent2"/>
                </a:solidFill>
              </a:rPr>
              <a:t>snadgrass</a:t>
            </a:r>
            <a:r>
              <a:rPr lang="en-US" b="1" i="1" dirty="0" smtClean="0">
                <a:solidFill>
                  <a:schemeClr val="accent2"/>
                </a:solidFill>
              </a:rPr>
              <a:t> 2017)</a:t>
            </a:r>
            <a:endParaRPr lang="en-US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887</Words>
  <Application>Microsoft Office PowerPoint</Application>
  <PresentationFormat>On-screen Show (4:3)</PresentationFormat>
  <Paragraphs>147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Re-do Urethroplasty: Understanding and learning </vt:lpstr>
      <vt:lpstr>Re-do Urethroplasty</vt:lpstr>
      <vt:lpstr>When we need to do re-do surgery</vt:lpstr>
      <vt:lpstr>….continued</vt:lpstr>
      <vt:lpstr>….condinued</vt:lpstr>
      <vt:lpstr>PowerPoint Presentation</vt:lpstr>
      <vt:lpstr>Why we face such complications</vt:lpstr>
      <vt:lpstr>Pitfalls or challenges of redo surgery  </vt:lpstr>
      <vt:lpstr>Planning for surgery</vt:lpstr>
      <vt:lpstr>Planning of surgery</vt:lpstr>
      <vt:lpstr>Planning of surgery</vt:lpstr>
      <vt:lpstr>Planning of surgery</vt:lpstr>
      <vt:lpstr>Planning of surgery</vt:lpstr>
      <vt:lpstr>Planning of surgery</vt:lpstr>
      <vt:lpstr>Post surgical care</vt:lpstr>
      <vt:lpstr>Follow up</vt:lpstr>
      <vt:lpstr>Lesions and Learning</vt:lpstr>
      <vt:lpstr>Lesions and Learning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 –Do urethoplasty</dc:title>
  <dc:creator>Msi</dc:creator>
  <cp:lastModifiedBy>ismail - [2010]</cp:lastModifiedBy>
  <cp:revision>121</cp:revision>
  <dcterms:created xsi:type="dcterms:W3CDTF">2019-04-24T06:54:53Z</dcterms:created>
  <dcterms:modified xsi:type="dcterms:W3CDTF">2019-06-26T10:11:06Z</dcterms:modified>
</cp:coreProperties>
</file>